
<file path=[Content_Types].xml><?xml version="1.0" encoding="utf-8"?>
<Types xmlns="http://schemas.openxmlformats.org/package/2006/content-types">
  <Default Extension="fntdata" ContentType="application/x-fontdata"/>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2"/>
  </p:notesMasterIdLst>
  <p:sldIdLst>
    <p:sldId id="256" r:id="rId2"/>
    <p:sldId id="261" r:id="rId3"/>
    <p:sldId id="564" r:id="rId4"/>
    <p:sldId id="579" r:id="rId5"/>
    <p:sldId id="563" r:id="rId6"/>
    <p:sldId id="630" r:id="rId7"/>
    <p:sldId id="631" r:id="rId8"/>
    <p:sldId id="577" r:id="rId9"/>
    <p:sldId id="265" r:id="rId10"/>
    <p:sldId id="627" r:id="rId11"/>
    <p:sldId id="628" r:id="rId12"/>
    <p:sldId id="629" r:id="rId13"/>
    <p:sldId id="626" r:id="rId14"/>
    <p:sldId id="632" r:id="rId15"/>
    <p:sldId id="589" r:id="rId16"/>
    <p:sldId id="580" r:id="rId17"/>
    <p:sldId id="331" r:id="rId18"/>
    <p:sldId id="581" r:id="rId19"/>
    <p:sldId id="591" r:id="rId20"/>
    <p:sldId id="592" r:id="rId21"/>
    <p:sldId id="582" r:id="rId22"/>
    <p:sldId id="583" r:id="rId23"/>
    <p:sldId id="595" r:id="rId24"/>
    <p:sldId id="584" r:id="rId25"/>
    <p:sldId id="633" r:id="rId26"/>
    <p:sldId id="575" r:id="rId27"/>
    <p:sldId id="615" r:id="rId28"/>
    <p:sldId id="634" r:id="rId29"/>
    <p:sldId id="635" r:id="rId30"/>
    <p:sldId id="300" r:id="rId31"/>
  </p:sldIdLst>
  <p:sldSz cx="9144000" cy="5143500" type="screen16x9"/>
  <p:notesSz cx="6858000" cy="9144000"/>
  <p:embeddedFontLst>
    <p:embeddedFont>
      <p:font typeface="Microsoft JhengHei" panose="020B0604030504040204" pitchFamily="34" charset="-120"/>
      <p:regular r:id="rId33"/>
      <p:bold r:id="rId34"/>
    </p:embeddedFont>
    <p:embeddedFont>
      <p:font typeface="Cambria Math" panose="02040503050406030204" pitchFamily="18" charset="0"/>
      <p:regular r:id="rId35"/>
    </p:embeddedFont>
    <p:embeddedFont>
      <p:font typeface="Roboto Slab" pitchFamily="2" charset="0"/>
      <p:regular r:id="rId36"/>
      <p:bold r:id="rId37"/>
    </p:embeddedFont>
    <p:embeddedFont>
      <p:font typeface="Source Sans Pro" panose="020B0503030403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1FB10D-A61A-4DE4-8506-F670E7A89527}">
  <a:tblStyle styleId="{701FB10D-A61A-4DE4-8506-F670E7A8952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398DAF6-0271-4389-B3DC-BA433CC306D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2"/>
    <p:restoredTop sz="95707" autoAdjust="0"/>
  </p:normalViewPr>
  <p:slideViewPr>
    <p:cSldViewPr snapToGrid="0">
      <p:cViewPr varScale="1">
        <p:scale>
          <a:sx n="145" d="100"/>
          <a:sy n="145" d="100"/>
        </p:scale>
        <p:origin x="408" y="176"/>
      </p:cViewPr>
      <p:guideLst/>
    </p:cSldViewPr>
  </p:slideViewPr>
  <p:notesTextViewPr>
    <p:cViewPr>
      <p:scale>
        <a:sx n="155" d="100"/>
        <a:sy n="15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zh-TW" altLang="en-US" dirty="0"/>
              <a:t>立體像素化</a:t>
            </a:r>
            <a:endParaRPr lang="en-US" altLang="zh-TW" dirty="0"/>
          </a:p>
          <a:p>
            <a:pPr marL="139700" indent="0">
              <a:buNone/>
            </a:pPr>
            <a:r>
              <a:rPr lang="zh-TW" altLang="en-US" dirty="0"/>
              <a:t>最大正交距離計算方法</a:t>
            </a:r>
            <a:endParaRPr lang="en-US" altLang="zh-TW" dirty="0"/>
          </a:p>
          <a:p>
            <a:pPr marL="139700" indent="0">
              <a:buNone/>
            </a:pPr>
            <a:r>
              <a:rPr lang="en" altLang="zh-TW" dirty="0"/>
              <a:t>In this step, the bounding box generated in section 3.1 is discretized into a series of voxels, feature voxels are identified, and the tri-value distance field is computed.</a:t>
            </a:r>
            <a:endParaRPr lang="zh-TW" altLang="en-US" dirty="0"/>
          </a:p>
        </p:txBody>
      </p:sp>
    </p:spTree>
    <p:extLst>
      <p:ext uri="{BB962C8B-B14F-4D97-AF65-F5344CB8AC3E}">
        <p14:creationId xmlns:p14="http://schemas.microsoft.com/office/powerpoint/2010/main" val="1955800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69723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 altLang="zh-TW" dirty="0">
                <a:latin typeface="Times New Roman" panose="02020603050405020304" pitchFamily="18" charset="0"/>
                <a:cs typeface="Times New Roman" panose="02020603050405020304" pitchFamily="18" charset="0"/>
              </a:rPr>
              <a:t>the mean curvature flow method [15] is improved to smooth the CBC while guaranteeing that it always encloses the mesh M during smoothing</a:t>
            </a:r>
          </a:p>
          <a:p>
            <a:pPr marL="139700" indent="0">
              <a:buNone/>
            </a:pPr>
            <a:endParaRPr lang="en" altLang="zh-TW" dirty="0">
              <a:latin typeface="Times New Roman" panose="02020603050405020304" pitchFamily="18" charset="0"/>
              <a:cs typeface="Times New Roman" panose="02020603050405020304" pitchFamily="18" charset="0"/>
            </a:endParaRPr>
          </a:p>
          <a:p>
            <a:pPr marL="139700" indent="0">
              <a:buNone/>
            </a:pPr>
            <a:r>
              <a:rPr lang="en" altLang="zh-TW" b="1" i="0" dirty="0">
                <a:solidFill>
                  <a:srgbClr val="ECECEC"/>
                </a:solidFill>
                <a:effectLst/>
                <a:highlight>
                  <a:srgbClr val="212121"/>
                </a:highlight>
                <a:latin typeface="Times New Roman" panose="02020603050405020304" pitchFamily="18" charset="0"/>
                <a:cs typeface="Times New Roman" panose="02020603050405020304" pitchFamily="18" charset="0"/>
              </a:rPr>
              <a:t>Positive vs. Negative Values</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Positive cotangent weights suggest an angle less than 90 degrees between mesh elements, commonly associated with convex features. Negative weights indicate concave features. This distinction helps algorithms adaptively modify mesh regions based on their geometric characteristics.</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50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 altLang="zh-TW" dirty="0">
                <a:latin typeface="Times New Roman" panose="02020603050405020304" pitchFamily="18" charset="0"/>
                <a:cs typeface="Times New Roman" panose="02020603050405020304" pitchFamily="18" charset="0"/>
              </a:rPr>
              <a:t>the mean curvature flow method [15] is improved to smooth the CBC while guaranteeing that it always encloses the mesh M during smoothing</a:t>
            </a:r>
          </a:p>
          <a:p>
            <a:pPr marL="139700" indent="0">
              <a:buNone/>
            </a:pPr>
            <a:endParaRPr lang="en" altLang="zh-TW" dirty="0">
              <a:latin typeface="Times New Roman" panose="02020603050405020304" pitchFamily="18" charset="0"/>
              <a:cs typeface="Times New Roman" panose="02020603050405020304" pitchFamily="18" charset="0"/>
            </a:endParaRPr>
          </a:p>
          <a:p>
            <a:pPr marL="139700" indent="0">
              <a:buNone/>
            </a:pPr>
            <a:r>
              <a:rPr lang="en" altLang="zh-TW" b="1" i="0" dirty="0">
                <a:solidFill>
                  <a:srgbClr val="ECECEC"/>
                </a:solidFill>
                <a:effectLst/>
                <a:highlight>
                  <a:srgbClr val="212121"/>
                </a:highlight>
                <a:latin typeface="Times New Roman" panose="02020603050405020304" pitchFamily="18" charset="0"/>
                <a:cs typeface="Times New Roman" panose="02020603050405020304" pitchFamily="18" charset="0"/>
              </a:rPr>
              <a:t>Positive vs. Negative Values</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Positive cotangent weights suggest an angle less than 90 degrees between mesh elements, commonly associated with convex features. Negative weights indicate concave features. This distinction helps algorithms adaptively modify mesh regions based on their geometric characteristics.</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022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297702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 altLang="zh-TW" dirty="0">
                <a:latin typeface="Times New Roman" panose="02020603050405020304" pitchFamily="18" charset="0"/>
                <a:cs typeface="Times New Roman" panose="02020603050405020304" pitchFamily="18" charset="0"/>
              </a:rPr>
              <a:t>Here, </a:t>
            </a:r>
            <a:r>
              <a:rPr lang="en" altLang="zh-TW" dirty="0" err="1">
                <a:latin typeface="Times New Roman" panose="02020603050405020304" pitchFamily="18" charset="0"/>
                <a:cs typeface="Times New Roman" panose="02020603050405020304" pitchFamily="18" charset="0"/>
              </a:rPr>
              <a:t>Vc</a:t>
            </a:r>
            <a:r>
              <a:rPr lang="en" altLang="zh-TW" dirty="0">
                <a:latin typeface="Times New Roman" panose="02020603050405020304" pitchFamily="18" charset="0"/>
                <a:cs typeface="Times New Roman" panose="02020603050405020304" pitchFamily="18" charset="0"/>
              </a:rPr>
              <a:t> , </a:t>
            </a:r>
            <a:r>
              <a:rPr lang="en" altLang="zh-TW" dirty="0" err="1">
                <a:latin typeface="Times New Roman" panose="02020603050405020304" pitchFamily="18" charset="0"/>
                <a:cs typeface="Times New Roman" panose="02020603050405020304" pitchFamily="18" charset="0"/>
              </a:rPr>
              <a:t>Ec</a:t>
            </a:r>
            <a:r>
              <a:rPr lang="en" altLang="zh-TW" dirty="0">
                <a:latin typeface="Times New Roman" panose="02020603050405020304" pitchFamily="18" charset="0"/>
                <a:cs typeface="Times New Roman" panose="02020603050405020304" pitchFamily="18" charset="0"/>
              </a:rPr>
              <a:t> , and Fc are the numbers of vertices, edges, and faces of the CBC, respectively; similarly, </a:t>
            </a:r>
            <a:r>
              <a:rPr lang="en" altLang="zh-TW" dirty="0" err="1">
                <a:latin typeface="Times New Roman" panose="02020603050405020304" pitchFamily="18" charset="0"/>
                <a:cs typeface="Times New Roman" panose="02020603050405020304" pitchFamily="18" charset="0"/>
              </a:rPr>
              <a:t>Vd,Ed</a:t>
            </a:r>
            <a:r>
              <a:rPr lang="en" altLang="zh-TW" dirty="0">
                <a:latin typeface="Times New Roman" panose="02020603050405020304" pitchFamily="18" charset="0"/>
                <a:cs typeface="Times New Roman" panose="02020603050405020304" pitchFamily="18" charset="0"/>
              </a:rPr>
              <a:t>, and </a:t>
            </a:r>
            <a:r>
              <a:rPr lang="en" altLang="zh-TW" dirty="0" err="1">
                <a:latin typeface="Times New Roman" panose="02020603050405020304" pitchFamily="18" charset="0"/>
                <a:cs typeface="Times New Roman" panose="02020603050405020304" pitchFamily="18" charset="0"/>
              </a:rPr>
              <a:t>Fd</a:t>
            </a:r>
            <a:r>
              <a:rPr lang="en" altLang="zh-TW" dirty="0">
                <a:latin typeface="Times New Roman" panose="02020603050405020304" pitchFamily="18" charset="0"/>
                <a:cs typeface="Times New Roman" panose="02020603050405020304" pitchFamily="18" charset="0"/>
              </a:rPr>
              <a:t> are the numbers of vertices, edges, and faces of the dense mesh M, respectively.</a:t>
            </a:r>
          </a:p>
          <a:p>
            <a:pPr marL="139700" indent="0">
              <a:buNone/>
            </a:pPr>
            <a:endParaRPr lang="en" altLang="zh-TW" dirty="0">
              <a:latin typeface="Times New Roman" panose="02020603050405020304" pitchFamily="18" charset="0"/>
              <a:cs typeface="Times New Roman" panose="02020603050405020304" pitchFamily="18" charset="0"/>
            </a:endParaRPr>
          </a:p>
          <a:p>
            <a:pPr marL="139700" indent="0">
              <a:buNone/>
            </a:pPr>
            <a:r>
              <a:rPr lang="en" altLang="zh-TW" b="1" i="0" dirty="0">
                <a:solidFill>
                  <a:srgbClr val="ECECEC"/>
                </a:solidFill>
                <a:effectLst/>
                <a:highlight>
                  <a:srgbClr val="212121"/>
                </a:highlight>
                <a:latin typeface="Times New Roman" panose="02020603050405020304" pitchFamily="18" charset="0"/>
                <a:cs typeface="Times New Roman" panose="02020603050405020304" pitchFamily="18" charset="0"/>
              </a:rPr>
              <a:t>Homeomorphism</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refers to a topological property where two shapes (or spaces) are considered equivalent if they can be transformed into each other through continuous deformation (stretching, compressing, but not tearing or gluing). Essentially, if two objects are homeomorphic, they have the same "shape" in a topological sense, even if they look different geometrically.</a:t>
            </a:r>
          </a:p>
          <a:p>
            <a:pPr marL="139700" indent="0">
              <a:buNone/>
            </a:pPr>
            <a:endPar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endParaRPr>
          </a:p>
          <a:p>
            <a:pPr algn="l"/>
            <a:r>
              <a:rPr lang="en" altLang="zh-TW" b="1" i="0" dirty="0">
                <a:solidFill>
                  <a:srgbClr val="ECECEC"/>
                </a:solidFill>
                <a:effectLst/>
                <a:highlight>
                  <a:srgbClr val="212121"/>
                </a:highlight>
                <a:latin typeface="Times New Roman" panose="02020603050405020304" pitchFamily="18" charset="0"/>
                <a:cs typeface="Times New Roman" panose="02020603050405020304" pitchFamily="18" charset="0"/>
              </a:rPr>
              <a:t>Euler Characteristic</a:t>
            </a:r>
          </a:p>
          <a:p>
            <a:pPr algn="l">
              <a:buFont typeface="Arial" panose="020B0604020202020204" pitchFamily="34" charset="0"/>
              <a:buChar char="•"/>
            </a:pP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The </a:t>
            </a:r>
            <a:r>
              <a:rPr lang="en" altLang="zh-TW" b="1" i="0" dirty="0">
                <a:solidFill>
                  <a:srgbClr val="ECECEC"/>
                </a:solidFill>
                <a:effectLst/>
                <a:highlight>
                  <a:srgbClr val="212121"/>
                </a:highlight>
                <a:latin typeface="Times New Roman" panose="02020603050405020304" pitchFamily="18" charset="0"/>
                <a:cs typeface="Times New Roman" panose="02020603050405020304" pitchFamily="18" charset="0"/>
              </a:rPr>
              <a:t>Euler characteristic</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G</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is a fundamental property in topology that remains invariant under homeomorphisms. For a polyhedral object (like a mesh), it's given by the formula:</a:t>
            </a:r>
          </a:p>
          <a:p>
            <a:pPr algn="l">
              <a:buFont typeface="Arial" panose="020B0604020202020204" pitchFamily="34" charset="0"/>
              <a:buChar char="•"/>
            </a:pP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G</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V</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E</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F</a:t>
            </a:r>
            <a:endPar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where �</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V</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is the number of vertices, �</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E</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is the number of edges, and �</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F</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is the number of faces in the mesh. This characteristic is a measure of the object's topological complexity.</a:t>
            </a:r>
          </a:p>
          <a:p>
            <a:pPr marL="139700" indent="0">
              <a:buNone/>
            </a:pP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5465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051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dirty="0"/>
          </a:p>
        </p:txBody>
      </p:sp>
    </p:spTree>
    <p:extLst>
      <p:ext uri="{BB962C8B-B14F-4D97-AF65-F5344CB8AC3E}">
        <p14:creationId xmlns:p14="http://schemas.microsoft.com/office/powerpoint/2010/main" val="241428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dirty="0"/>
          </a:p>
        </p:txBody>
      </p:sp>
    </p:spTree>
    <p:extLst>
      <p:ext uri="{BB962C8B-B14F-4D97-AF65-F5344CB8AC3E}">
        <p14:creationId xmlns:p14="http://schemas.microsoft.com/office/powerpoint/2010/main" val="53088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 altLang="zh-TW" dirty="0"/>
              <a:t>We assign value 0 to the feature voxels, 1 to the outer voxels, and −1 to the inner voxels. They make up of the tri-values distance field.</a:t>
            </a:r>
          </a:p>
          <a:p>
            <a:pPr marL="139700" indent="0">
              <a:buNone/>
            </a:pPr>
            <a:endParaRPr lang="en" altLang="zh-TW" dirty="0"/>
          </a:p>
          <a:p>
            <a:pPr marL="139700" indent="0">
              <a:buNone/>
            </a:pPr>
            <a:r>
              <a:rPr lang="en" altLang="zh-TW" dirty="0"/>
              <a:t>1) Compute the bounding box of the dense mesh by Principal Component Analysis (PCA);</a:t>
            </a:r>
          </a:p>
          <a:p>
            <a:pPr marL="139700" indent="0">
              <a:buNone/>
            </a:pPr>
            <a:r>
              <a:rPr lang="en" altLang="zh-TW" dirty="0"/>
              <a:t>2) </a:t>
            </a:r>
            <a:r>
              <a:rPr lang="en" altLang="zh-TW" dirty="0" err="1"/>
              <a:t>Voxelize</a:t>
            </a:r>
            <a:r>
              <a:rPr lang="en" altLang="zh-TW" dirty="0"/>
              <a:t> the mesh model, identify feature voxels, and calculate the tri-value distance field;</a:t>
            </a:r>
          </a:p>
          <a:p>
            <a:pPr marL="139700" indent="0">
              <a:buNone/>
            </a:pPr>
            <a:r>
              <a:rPr lang="en" altLang="zh-TW" dirty="0"/>
              <a:t>3) Extract and triangulate the outer faces of the feature voxels;</a:t>
            </a:r>
          </a:p>
          <a:p>
            <a:pPr marL="139700" indent="0">
              <a:buNone/>
            </a:pPr>
            <a:r>
              <a:rPr lang="en" altLang="zh-TW" dirty="0"/>
              <a:t>4) Smooth the CBC by an improved mean curvature flow method.</a:t>
            </a:r>
            <a:endParaRPr lang="zh-TW" altLang="en-US" dirty="0"/>
          </a:p>
        </p:txBody>
      </p:sp>
    </p:spTree>
    <p:extLst>
      <p:ext uri="{BB962C8B-B14F-4D97-AF65-F5344CB8AC3E}">
        <p14:creationId xmlns:p14="http://schemas.microsoft.com/office/powerpoint/2010/main" val="848618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en" altLang="zh-TW" dirty="0"/>
              <a:t>We assign value 0 to the feature voxels, 1 to the outer voxels, and −1 to the inner voxels. They make up of the tri-values distance field.</a:t>
            </a:r>
          </a:p>
          <a:p>
            <a:pPr marL="139700" indent="0">
              <a:buNone/>
            </a:pPr>
            <a:endParaRPr lang="en" altLang="zh-TW" dirty="0"/>
          </a:p>
          <a:p>
            <a:pPr marL="139700" indent="0">
              <a:buNone/>
            </a:pPr>
            <a:r>
              <a:rPr lang="en" altLang="zh-TW" dirty="0"/>
              <a:t>1) Compute the bounding box of the dense mesh by Principal Component Analysis (PCA);</a:t>
            </a:r>
          </a:p>
          <a:p>
            <a:pPr marL="139700" indent="0">
              <a:buNone/>
            </a:pPr>
            <a:r>
              <a:rPr lang="en" altLang="zh-TW" dirty="0"/>
              <a:t>2) </a:t>
            </a:r>
            <a:r>
              <a:rPr lang="en" altLang="zh-TW" dirty="0" err="1"/>
              <a:t>Voxelize</a:t>
            </a:r>
            <a:r>
              <a:rPr lang="en" altLang="zh-TW" dirty="0"/>
              <a:t> the mesh model, identify feature voxels, and calculate the tri-value distance field;</a:t>
            </a:r>
          </a:p>
          <a:p>
            <a:pPr marL="139700" indent="0">
              <a:buNone/>
            </a:pPr>
            <a:r>
              <a:rPr lang="en" altLang="zh-TW" dirty="0"/>
              <a:t>3) Extract and triangulate the outer faces of the feature voxels;</a:t>
            </a:r>
          </a:p>
          <a:p>
            <a:pPr marL="139700" indent="0">
              <a:buNone/>
            </a:pPr>
            <a:r>
              <a:rPr lang="en" altLang="zh-TW" dirty="0"/>
              <a:t>4) Smooth the CBC by an improved mean curvature flow method.</a:t>
            </a:r>
            <a:endParaRPr lang="zh-TW" altLang="en-US" dirty="0"/>
          </a:p>
        </p:txBody>
      </p:sp>
    </p:spTree>
    <p:extLst>
      <p:ext uri="{BB962C8B-B14F-4D97-AF65-F5344CB8AC3E}">
        <p14:creationId xmlns:p14="http://schemas.microsoft.com/office/powerpoint/2010/main" val="2115620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zh-TW" altLang="en-US" dirty="0">
                <a:latin typeface="Times New Roman" panose="02020603050405020304" pitchFamily="18" charset="0"/>
                <a:cs typeface="Times New Roman" panose="02020603050405020304" pitchFamily="18" charset="0"/>
              </a:rPr>
              <a:t>網格 </a:t>
            </a:r>
            <a:r>
              <a:rPr lang="en-US" altLang="zh-TW" dirty="0">
                <a:latin typeface="Times New Roman" panose="02020603050405020304" pitchFamily="18" charset="0"/>
                <a:cs typeface="Times New Roman" panose="02020603050405020304" pitchFamily="18" charset="0"/>
              </a:rPr>
              <a:t>M</a:t>
            </a:r>
            <a:r>
              <a:rPr lang="zh-TW" altLang="en-US" dirty="0">
                <a:latin typeface="Times New Roman" panose="02020603050405020304" pitchFamily="18" charset="0"/>
                <a:cs typeface="Times New Roman" panose="02020603050405020304" pitchFamily="18" charset="0"/>
              </a:rPr>
              <a:t> 的矩的定義</a:t>
            </a:r>
            <a:endParaRPr lang="en" altLang="zh-TW" dirty="0">
              <a:latin typeface="Times New Roman" panose="02020603050405020304" pitchFamily="18" charset="0"/>
              <a:cs typeface="Times New Roman" panose="02020603050405020304" pitchFamily="18" charset="0"/>
            </a:endParaRPr>
          </a:p>
          <a:p>
            <a:pPr marL="139700" indent="0">
              <a:buNone/>
            </a:pPr>
            <a:endParaRPr lang="en" altLang="zh-TW" dirty="0">
              <a:latin typeface="Times New Roman" panose="02020603050405020304" pitchFamily="18" charset="0"/>
              <a:cs typeface="Times New Roman" panose="02020603050405020304" pitchFamily="18" charset="0"/>
            </a:endParaRPr>
          </a:p>
          <a:p>
            <a:pPr marL="139700" indent="0">
              <a:buNone/>
            </a:pPr>
            <a:r>
              <a:rPr lang="en" altLang="zh-TW" dirty="0">
                <a:latin typeface="Times New Roman" panose="02020603050405020304" pitchFamily="18" charset="0"/>
                <a:cs typeface="Times New Roman" panose="02020603050405020304" pitchFamily="18" charset="0"/>
              </a:rPr>
              <a:t>By performing singular value decomposition to the covariance matrix, we get three characteristic direction vectors as the axes of a new Cartesian coordinate system with the origin at the centroid of mesh M.</a:t>
            </a:r>
          </a:p>
          <a:p>
            <a:pPr marL="139700" indent="0">
              <a:buNone/>
            </a:pPr>
            <a:endParaRPr lang="en" altLang="zh-TW" dirty="0">
              <a:latin typeface="Times New Roman" panose="02020603050405020304" pitchFamily="18" charset="0"/>
              <a:cs typeface="Times New Roman" panose="02020603050405020304" pitchFamily="18" charset="0"/>
            </a:endParaRPr>
          </a:p>
          <a:p>
            <a:pPr marL="139700" indent="0">
              <a:buNone/>
            </a:pP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The (�,�,�)(</a:t>
            </a:r>
            <a:r>
              <a:rPr lang="en" altLang="zh-TW" b="0" i="1" dirty="0" err="1">
                <a:solidFill>
                  <a:srgbClr val="ECECEC"/>
                </a:solidFill>
                <a:effectLst/>
                <a:highlight>
                  <a:srgbClr val="212121"/>
                </a:highlight>
                <a:latin typeface="Times New Roman" panose="02020603050405020304" pitchFamily="18" charset="0"/>
                <a:cs typeface="Times New Roman" panose="02020603050405020304" pitchFamily="18" charset="0"/>
              </a:rPr>
              <a:t>p</a:t>
            </a:r>
            <a:r>
              <a:rPr lang="en" altLang="zh-TW" b="0" i="0" dirty="0" err="1">
                <a:solidFill>
                  <a:srgbClr val="ECECEC"/>
                </a:solidFill>
                <a:effectLst/>
                <a:highlight>
                  <a:srgbClr val="212121"/>
                </a:highlight>
                <a:latin typeface="Times New Roman" panose="02020603050405020304" pitchFamily="18" charset="0"/>
                <a:cs typeface="Times New Roman" panose="02020603050405020304" pitchFamily="18" charset="0"/>
              </a:rPr>
              <a:t>,</a:t>
            </a:r>
            <a:r>
              <a:rPr lang="en" altLang="zh-TW" b="0" i="1" dirty="0" err="1">
                <a:solidFill>
                  <a:srgbClr val="ECECEC"/>
                </a:solidFill>
                <a:effectLst/>
                <a:highlight>
                  <a:srgbClr val="212121"/>
                </a:highlight>
                <a:latin typeface="Times New Roman" panose="02020603050405020304" pitchFamily="18" charset="0"/>
                <a:cs typeface="Times New Roman" panose="02020603050405020304" pitchFamily="18" charset="0"/>
              </a:rPr>
              <a:t>q</a:t>
            </a:r>
            <a:r>
              <a:rPr lang="en" altLang="zh-TW" b="0" i="0" dirty="0" err="1">
                <a:solidFill>
                  <a:srgbClr val="ECECEC"/>
                </a:solidFill>
                <a:effectLst/>
                <a:highlight>
                  <a:srgbClr val="212121"/>
                </a:highlight>
                <a:latin typeface="Times New Roman" panose="02020603050405020304" pitchFamily="18" charset="0"/>
                <a:cs typeface="Times New Roman" panose="02020603050405020304" pitchFamily="18" charset="0"/>
              </a:rPr>
              <a:t>,</a:t>
            </a:r>
            <a:r>
              <a:rPr lang="en" altLang="zh-TW" b="0" i="1" dirty="0" err="1">
                <a:solidFill>
                  <a:srgbClr val="ECECEC"/>
                </a:solidFill>
                <a:effectLst/>
                <a:highlight>
                  <a:srgbClr val="212121"/>
                </a:highlight>
                <a:latin typeface="Times New Roman" panose="02020603050405020304" pitchFamily="18" charset="0"/>
                <a:cs typeface="Times New Roman" panose="02020603050405020304" pitchFamily="18" charset="0"/>
              </a:rPr>
              <a:t>r</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a:t>
            </a:r>
            <a:r>
              <a:rPr lang="en" altLang="zh-TW" b="0" i="0" dirty="0" err="1">
                <a:solidFill>
                  <a:srgbClr val="ECECEC"/>
                </a:solidFill>
                <a:effectLst/>
                <a:highlight>
                  <a:srgbClr val="212121"/>
                </a:highlight>
                <a:latin typeface="Times New Roman" panose="02020603050405020304" pitchFamily="18" charset="0"/>
                <a:cs typeface="Times New Roman" panose="02020603050405020304" pitchFamily="18" charset="0"/>
              </a:rPr>
              <a:t>th</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moment of a mesh �</a:t>
            </a:r>
            <a:r>
              <a:rPr lang="en" altLang="zh-TW" b="0" i="1" dirty="0">
                <a:solidFill>
                  <a:srgbClr val="ECECEC"/>
                </a:solidFill>
                <a:effectLst/>
                <a:highlight>
                  <a:srgbClr val="212121"/>
                </a:highlight>
                <a:latin typeface="Times New Roman" panose="02020603050405020304" pitchFamily="18" charset="0"/>
                <a:cs typeface="Times New Roman" panose="02020603050405020304" pitchFamily="18" charset="0"/>
              </a:rPr>
              <a:t>M</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is a measure of the distribution of the mesh's mass relative to the axes of a coordinate system. In your formula</a:t>
            </a:r>
          </a:p>
          <a:p>
            <a:pPr marL="139700" indent="0">
              <a:buNone/>
            </a:pPr>
            <a:endPar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endParaRPr>
          </a:p>
          <a:p>
            <a:pPr marL="139700" indent="0">
              <a:buNone/>
            </a:pPr>
            <a:r>
              <a:rPr lang="en" altLang="zh-TW" b="1" i="0" dirty="0">
                <a:solidFill>
                  <a:srgbClr val="ECECEC"/>
                </a:solidFill>
                <a:effectLst/>
                <a:highlight>
                  <a:srgbClr val="212121"/>
                </a:highlight>
                <a:latin typeface="Times New Roman" panose="02020603050405020304" pitchFamily="18" charset="0"/>
                <a:cs typeface="Times New Roman" panose="02020603050405020304" pitchFamily="18" charset="0"/>
              </a:rPr>
              <a:t>Physical Analogy</a:t>
            </a:r>
            <a:r>
              <a:rPr lang="en" altLang="zh-TW" b="0" i="0" dirty="0">
                <a:solidFill>
                  <a:srgbClr val="ECECEC"/>
                </a:solidFill>
                <a:effectLst/>
                <a:highlight>
                  <a:srgbClr val="212121"/>
                </a:highlight>
                <a:latin typeface="Times New Roman" panose="02020603050405020304" pitchFamily="18" charset="0"/>
                <a:cs typeface="Times New Roman" panose="02020603050405020304" pitchFamily="18" charset="0"/>
              </a:rPr>
              <a:t>: If you think of the mesh as a physical object with density, the moments correspond to the balance points or centers of mass for various orientations. They give you an idea of where the mass is concentrated in relation to the coordinate system.</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56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buNone/>
            </a:pPr>
            <a:r>
              <a:rPr lang="zh-TW" altLang="en-US" dirty="0"/>
              <a:t>立體像素化</a:t>
            </a:r>
            <a:endParaRPr lang="en-US" altLang="zh-TW" dirty="0"/>
          </a:p>
          <a:p>
            <a:pPr marL="139700" indent="0">
              <a:buNone/>
            </a:pPr>
            <a:r>
              <a:rPr lang="zh-TW" altLang="en-US" dirty="0"/>
              <a:t>最大正交距離計算方法</a:t>
            </a:r>
            <a:endParaRPr lang="en-US" altLang="zh-TW" dirty="0"/>
          </a:p>
          <a:p>
            <a:pPr marL="139700" indent="0">
              <a:buNone/>
            </a:pPr>
            <a:r>
              <a:rPr lang="en" altLang="zh-TW" dirty="0"/>
              <a:t>In this step, the bounding box generated in section 3.1 is discretized into a series of voxels, feature voxels are identified, and the tri-value distance field is computed.</a:t>
            </a:r>
            <a:endParaRPr lang="zh-TW" altLang="en-US" dirty="0"/>
          </a:p>
        </p:txBody>
      </p:sp>
    </p:spTree>
    <p:extLst>
      <p:ext uri="{BB962C8B-B14F-4D97-AF65-F5344CB8AC3E}">
        <p14:creationId xmlns:p14="http://schemas.microsoft.com/office/powerpoint/2010/main" val="179622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39700" indent="0">
              <a:lnSpc>
                <a:spcPct val="150000"/>
              </a:lnSpc>
              <a:buNone/>
            </a:pPr>
            <a:r>
              <a:rPr lang="en-US" altLang="zh-TW" dirty="0">
                <a:latin typeface="Times New Roman" panose="02020603050405020304" pitchFamily="18" charset="0"/>
                <a:cs typeface="Times New Roman" panose="02020603050405020304" pitchFamily="18" charset="0"/>
              </a:rPr>
              <a:t>The outer voxels are first distinguished by the filling algorithm starting from a seed. According to the construction of the bounding box, the eight corner voxels are certainly outer voxels, and can be taken as the seed. All outer voxels are assigned value 1. </a:t>
            </a:r>
          </a:p>
        </p:txBody>
      </p:sp>
    </p:spTree>
    <p:extLst>
      <p:ext uri="{BB962C8B-B14F-4D97-AF65-F5344CB8AC3E}">
        <p14:creationId xmlns:p14="http://schemas.microsoft.com/office/powerpoint/2010/main" val="174773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00185" y="1991850"/>
            <a:ext cx="58074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5800" b="1"/>
            </a:lvl1pPr>
            <a:lvl2pPr lvl="1">
              <a:spcBef>
                <a:spcPts val="0"/>
              </a:spcBef>
              <a:spcAft>
                <a:spcPts val="0"/>
              </a:spcAft>
              <a:buSzPts val="5800"/>
              <a:buNone/>
              <a:defRPr sz="5800" b="1"/>
            </a:lvl2pPr>
            <a:lvl3pPr lvl="2">
              <a:spcBef>
                <a:spcPts val="0"/>
              </a:spcBef>
              <a:spcAft>
                <a:spcPts val="0"/>
              </a:spcAft>
              <a:buSzPts val="5800"/>
              <a:buNone/>
              <a:defRPr sz="5800" b="1"/>
            </a:lvl3pPr>
            <a:lvl4pPr lvl="3">
              <a:spcBef>
                <a:spcPts val="0"/>
              </a:spcBef>
              <a:spcAft>
                <a:spcPts val="0"/>
              </a:spcAft>
              <a:buSzPts val="5800"/>
              <a:buNone/>
              <a:defRPr sz="5800" b="1"/>
            </a:lvl4pPr>
            <a:lvl5pPr lvl="4">
              <a:spcBef>
                <a:spcPts val="0"/>
              </a:spcBef>
              <a:spcAft>
                <a:spcPts val="0"/>
              </a:spcAft>
              <a:buSzPts val="5800"/>
              <a:buNone/>
              <a:defRPr sz="5800" b="1"/>
            </a:lvl5pPr>
            <a:lvl6pPr lvl="5">
              <a:spcBef>
                <a:spcPts val="0"/>
              </a:spcBef>
              <a:spcAft>
                <a:spcPts val="0"/>
              </a:spcAft>
              <a:buSzPts val="5800"/>
              <a:buNone/>
              <a:defRPr sz="5800" b="1"/>
            </a:lvl6pPr>
            <a:lvl7pPr lvl="6">
              <a:spcBef>
                <a:spcPts val="0"/>
              </a:spcBef>
              <a:spcAft>
                <a:spcPts val="0"/>
              </a:spcAft>
              <a:buSzPts val="5800"/>
              <a:buNone/>
              <a:defRPr sz="5800" b="1"/>
            </a:lvl7pPr>
            <a:lvl8pPr lvl="7">
              <a:spcBef>
                <a:spcPts val="0"/>
              </a:spcBef>
              <a:spcAft>
                <a:spcPts val="0"/>
              </a:spcAft>
              <a:buSzPts val="5800"/>
              <a:buNone/>
              <a:defRPr sz="5800" b="1"/>
            </a:lvl8pPr>
            <a:lvl9pPr lvl="8">
              <a:spcBef>
                <a:spcPts val="0"/>
              </a:spcBef>
              <a:spcAft>
                <a:spcPts val="0"/>
              </a:spcAft>
              <a:buSzPts val="5800"/>
              <a:buNone/>
              <a:defRPr sz="5800" b="1"/>
            </a:lvl9pPr>
          </a:lstStyle>
          <a:p>
            <a:endParaRPr/>
          </a:p>
        </p:txBody>
      </p:sp>
      <p:sp>
        <p:nvSpPr>
          <p:cNvPr id="11" name="Google Shape;11;p2"/>
          <p:cNvSpPr/>
          <p:nvPr/>
        </p:nvSpPr>
        <p:spPr>
          <a:xfrm>
            <a:off x="7337531" y="463007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90243" y="4182401"/>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93253" y="3333348"/>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771302" y="4923775"/>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386266" y="50813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79460" y="2703980"/>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1540" y="643097"/>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7235" y="1080863"/>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14019" y="3625322"/>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882858" y="4186761"/>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8313" y="1596559"/>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396483" y="226428"/>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17492" y="2000594"/>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425273" y="387880"/>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014029" y="4567546"/>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2" name="Google Shape;42;p5"/>
          <p:cNvSpPr txBox="1">
            <a:spLocks noGrp="1"/>
          </p:cNvSpPr>
          <p:nvPr>
            <p:ph type="body" idx="1"/>
          </p:nvPr>
        </p:nvSpPr>
        <p:spPr>
          <a:xfrm>
            <a:off x="786150" y="1261700"/>
            <a:ext cx="7571700" cy="3573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3" name="Google Shape;43;p5"/>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7F1006-9846-4508-85B7-9E32BA6D0D0E}"/>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787FF70-0712-4018-BDCA-9FF966B103BA}"/>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EF1A17F-BA88-44F0-BCA7-7F317DB7A458}"/>
              </a:ext>
            </a:extLst>
          </p:cNvPr>
          <p:cNvSpPr>
            <a:spLocks noGrp="1"/>
          </p:cNvSpPr>
          <p:nvPr>
            <p:ph type="dt" sz="half" idx="10"/>
          </p:nvPr>
        </p:nvSpPr>
        <p:spPr/>
        <p:txBody>
          <a:bodyPr/>
          <a:lstStyle/>
          <a:p>
            <a:fld id="{FB622D84-B10E-40E6-9AEC-2074BB2351A8}" type="datetimeFigureOut">
              <a:rPr lang="zh-TW" altLang="en-US" smtClean="0"/>
              <a:t>2024/4/23</a:t>
            </a:fld>
            <a:endParaRPr lang="zh-TW" altLang="en-US"/>
          </a:p>
        </p:txBody>
      </p:sp>
      <p:sp>
        <p:nvSpPr>
          <p:cNvPr id="5" name="頁尾版面配置區 4">
            <a:extLst>
              <a:ext uri="{FF2B5EF4-FFF2-40B4-BE49-F238E27FC236}">
                <a16:creationId xmlns:a16="http://schemas.microsoft.com/office/drawing/2014/main" id="{915D478A-D710-4050-A68B-CCBFAC545EB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9C636D7-D534-4030-AAC0-1E67AF2E75A1}"/>
              </a:ext>
            </a:extLst>
          </p:cNvPr>
          <p:cNvSpPr>
            <a:spLocks noGrp="1"/>
          </p:cNvSpPr>
          <p:nvPr>
            <p:ph type="sldNum" sz="quarter" idx="12"/>
          </p:nvPr>
        </p:nvSpPr>
        <p:spPr/>
        <p:txBody>
          <a:bodyPr/>
          <a:lstStyle/>
          <a:p>
            <a:fld id="{C1BB8B68-161A-455A-87D5-F1E028337613}" type="slidenum">
              <a:rPr lang="zh-TW" altLang="en-US" smtClean="0"/>
              <a:t>‹#›</a:t>
            </a:fld>
            <a:endParaRPr lang="zh-TW" altLang="en-US"/>
          </a:p>
        </p:txBody>
      </p:sp>
    </p:spTree>
    <p:extLst>
      <p:ext uri="{BB962C8B-B14F-4D97-AF65-F5344CB8AC3E}">
        <p14:creationId xmlns:p14="http://schemas.microsoft.com/office/powerpoint/2010/main" val="24151938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b="1">
                <a:solidFill>
                  <a:schemeClr val="accent1"/>
                </a:solidFill>
                <a:latin typeface="Source Sans Pro"/>
                <a:ea typeface="Source Sans Pro"/>
                <a:cs typeface="Source Sans Pro"/>
                <a:sym typeface="Source Sans Pro"/>
              </a:defRPr>
            </a:lvl1pPr>
            <a:lvl2pPr lvl="1" algn="r">
              <a:buNone/>
              <a:defRPr sz="1300" b="1">
                <a:solidFill>
                  <a:schemeClr val="accent1"/>
                </a:solidFill>
                <a:latin typeface="Source Sans Pro"/>
                <a:ea typeface="Source Sans Pro"/>
                <a:cs typeface="Source Sans Pro"/>
                <a:sym typeface="Source Sans Pro"/>
              </a:defRPr>
            </a:lvl2pPr>
            <a:lvl3pPr lvl="2" algn="r">
              <a:buNone/>
              <a:defRPr sz="1300" b="1">
                <a:solidFill>
                  <a:schemeClr val="accent1"/>
                </a:solidFill>
                <a:latin typeface="Source Sans Pro"/>
                <a:ea typeface="Source Sans Pro"/>
                <a:cs typeface="Source Sans Pro"/>
                <a:sym typeface="Source Sans Pro"/>
              </a:defRPr>
            </a:lvl3pPr>
            <a:lvl4pPr lvl="3" algn="r">
              <a:buNone/>
              <a:defRPr sz="1300" b="1">
                <a:solidFill>
                  <a:schemeClr val="accent1"/>
                </a:solidFill>
                <a:latin typeface="Source Sans Pro"/>
                <a:ea typeface="Source Sans Pro"/>
                <a:cs typeface="Source Sans Pro"/>
                <a:sym typeface="Source Sans Pro"/>
              </a:defRPr>
            </a:lvl4pPr>
            <a:lvl5pPr lvl="4" algn="r">
              <a:buNone/>
              <a:defRPr sz="1300" b="1">
                <a:solidFill>
                  <a:schemeClr val="accent1"/>
                </a:solidFill>
                <a:latin typeface="Source Sans Pro"/>
                <a:ea typeface="Source Sans Pro"/>
                <a:cs typeface="Source Sans Pro"/>
                <a:sym typeface="Source Sans Pro"/>
              </a:defRPr>
            </a:lvl5pPr>
            <a:lvl6pPr lvl="5" algn="r">
              <a:buNone/>
              <a:defRPr sz="1300" b="1">
                <a:solidFill>
                  <a:schemeClr val="accent1"/>
                </a:solidFill>
                <a:latin typeface="Source Sans Pro"/>
                <a:ea typeface="Source Sans Pro"/>
                <a:cs typeface="Source Sans Pro"/>
                <a:sym typeface="Source Sans Pro"/>
              </a:defRPr>
            </a:lvl6pPr>
            <a:lvl7pPr lvl="6" algn="r">
              <a:buNone/>
              <a:defRPr sz="1300" b="1">
                <a:solidFill>
                  <a:schemeClr val="accent1"/>
                </a:solidFill>
                <a:latin typeface="Source Sans Pro"/>
                <a:ea typeface="Source Sans Pro"/>
                <a:cs typeface="Source Sans Pro"/>
                <a:sym typeface="Source Sans Pro"/>
              </a:defRPr>
            </a:lvl7pPr>
            <a:lvl8pPr lvl="7" algn="r">
              <a:buNone/>
              <a:defRPr sz="1300" b="1">
                <a:solidFill>
                  <a:schemeClr val="accent1"/>
                </a:solidFill>
                <a:latin typeface="Source Sans Pro"/>
                <a:ea typeface="Source Sans Pro"/>
                <a:cs typeface="Source Sans Pro"/>
                <a:sym typeface="Source Sans Pro"/>
              </a:defRPr>
            </a:lvl8pPr>
            <a:lvl9pPr lvl="8" algn="r">
              <a:buNone/>
              <a:defRPr sz="1300" b="1">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es61201@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notesSlide" Target="../notesSlides/notesSlide3.xm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4.mp4"/><Relationship Id="rId7"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21.png"/><Relationship Id="rId5" Type="http://schemas.microsoft.com/office/2007/relationships/media" Target="../media/media5.mp4"/><Relationship Id="rId10" Type="http://schemas.openxmlformats.org/officeDocument/2006/relationships/image" Target="../media/image20.png"/><Relationship Id="rId4" Type="http://schemas.openxmlformats.org/officeDocument/2006/relationships/video" Target="../media/media4.mp4"/><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5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https://www.youtube.com/watch?v=hoZzH34nXoA"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https://www.youtube.com/watch?v=hoZzH34nXoA"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gif"/><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702715" y="1363531"/>
            <a:ext cx="8168425" cy="1037808"/>
          </a:xfrm>
          <a:prstGeom prst="rect">
            <a:avLst/>
          </a:prstGeom>
        </p:spPr>
        <p:txBody>
          <a:bodyPr spcFirstLastPara="1" wrap="square" lIns="91425" tIns="91425" rIns="91425" bIns="91425" anchor="ctr" anchorCtr="0">
            <a:noAutofit/>
          </a:bodyPr>
          <a:lstStyle/>
          <a:p>
            <a:pPr lvl="0" algn="ctr">
              <a:lnSpc>
                <a:spcPct val="150000"/>
              </a:lnSpc>
            </a:pPr>
            <a:r>
              <a:rPr lang="en-US" sz="3000" dirty="0">
                <a:latin typeface="Times New Roman" panose="02020603050405020304" pitchFamily="18" charset="0"/>
                <a:cs typeface="Times New Roman" panose="02020603050405020304" pitchFamily="18" charset="0"/>
              </a:rPr>
              <a:t>3D Face Model for Surgical Simulation and Visualization </a:t>
            </a:r>
          </a:p>
        </p:txBody>
      </p:sp>
      <p:sp>
        <p:nvSpPr>
          <p:cNvPr id="3" name="矩形 2">
            <a:extLst>
              <a:ext uri="{FF2B5EF4-FFF2-40B4-BE49-F238E27FC236}">
                <a16:creationId xmlns:a16="http://schemas.microsoft.com/office/drawing/2014/main" id="{37323453-7D64-4E51-9811-F5E87252897D}"/>
              </a:ext>
            </a:extLst>
          </p:cNvPr>
          <p:cNvSpPr/>
          <p:nvPr/>
        </p:nvSpPr>
        <p:spPr>
          <a:xfrm>
            <a:off x="1571625" y="2696442"/>
            <a:ext cx="6000750" cy="2221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ct val="160000"/>
              </a:lnSpc>
              <a:spcBef>
                <a:spcPct val="0"/>
              </a:spcBef>
              <a:spcAft>
                <a:spcPct val="0"/>
              </a:spcAft>
              <a:defRPr/>
            </a:pPr>
            <a:r>
              <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2024/04/23</a:t>
            </a:r>
          </a:p>
          <a:p>
            <a:pPr lvl="0" algn="ctr" fontAlgn="base">
              <a:lnSpc>
                <a:spcPct val="160000"/>
              </a:lnSpc>
              <a:spcBef>
                <a:spcPct val="0"/>
              </a:spcBef>
              <a:spcAft>
                <a:spcPct val="0"/>
              </a:spcAft>
              <a:defRPr/>
            </a:pPr>
            <a:r>
              <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Presenter: Yu-Sheng </a:t>
            </a:r>
            <a:r>
              <a:rPr lang="en-US" altLang="zh-TW" dirty="0" err="1">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Tzou</a:t>
            </a:r>
            <a:r>
              <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鄒雨笙</a:t>
            </a:r>
            <a:endPar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gn="ctr" fontAlgn="base">
              <a:lnSpc>
                <a:spcPct val="160000"/>
              </a:lnSpc>
              <a:spcBef>
                <a:spcPct val="0"/>
              </a:spcBef>
              <a:spcAft>
                <a:spcPct val="0"/>
              </a:spcAft>
              <a:defRPr/>
            </a:pPr>
            <a:r>
              <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E-mail: </a:t>
            </a:r>
            <a:r>
              <a:rPr lang="en-US" altLang="zh-TW" u="sng"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daniel.tzou1021</a:t>
            </a:r>
            <a:r>
              <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hlinkClick r:id="rId3">
                  <a:extLst>
                    <a:ext uri="{A12FA001-AC4F-418D-AE19-62706E023703}">
                      <ahyp:hlinkClr xmlns:ahyp="http://schemas.microsoft.com/office/drawing/2018/hyperlinkcolor" val="tx"/>
                    </a:ext>
                  </a:extLst>
                </a:hlinkClick>
              </a:rPr>
              <a:t>@gmail.com</a:t>
            </a:r>
            <a:endPar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gn="ctr" fontAlgn="base">
              <a:lnSpc>
                <a:spcPct val="160000"/>
              </a:lnSpc>
              <a:spcBef>
                <a:spcPct val="0"/>
              </a:spcBef>
              <a:spcAft>
                <a:spcPct val="0"/>
              </a:spcAft>
              <a:defRPr/>
            </a:pPr>
            <a:r>
              <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Mobile: 0928592241</a:t>
            </a:r>
          </a:p>
          <a:p>
            <a:pPr lvl="0" algn="ctr" fontAlgn="base">
              <a:lnSpc>
                <a:spcPct val="160000"/>
              </a:lnSpc>
              <a:spcBef>
                <a:spcPct val="0"/>
              </a:spcBef>
              <a:spcAft>
                <a:spcPct val="0"/>
              </a:spcAft>
              <a:defRPr/>
            </a:pPr>
            <a:r>
              <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Advisor: PhD </a:t>
            </a:r>
            <a:r>
              <a:rPr lang="en-US" altLang="zh-TW" dirty="0" err="1">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Chiou</a:t>
            </a:r>
            <a:r>
              <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-Shann </a:t>
            </a:r>
            <a:r>
              <a:rPr lang="en-US" altLang="zh-TW" dirty="0" err="1">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Fuh</a:t>
            </a:r>
            <a:r>
              <a:rPr lang="zh-TW" altLang="en-US"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 傅楸善博士</a:t>
            </a:r>
            <a:endParaRPr lang="en-US" altLang="zh-TW" dirty="0">
              <a:solidFill>
                <a:schemeClr val="accent2">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lvl="0" algn="ctr">
              <a:lnSpc>
                <a:spcPct val="90000"/>
              </a:lnSpc>
              <a:spcBef>
                <a:spcPts val="1000"/>
              </a:spcBef>
            </a:pPr>
            <a:endParaRPr lang="zh-TW" altLang="en-US" sz="2000" dirty="0">
              <a:solidFill>
                <a:prstClr val="black"/>
              </a:solidFill>
              <a:latin typeface="Calibri" panose="020F0502020204030204"/>
            </a:endParaRPr>
          </a:p>
        </p:txBody>
      </p:sp>
      <p:sp>
        <p:nvSpPr>
          <p:cNvPr id="4" name="矩形 3">
            <a:extLst>
              <a:ext uri="{FF2B5EF4-FFF2-40B4-BE49-F238E27FC236}">
                <a16:creationId xmlns:a16="http://schemas.microsoft.com/office/drawing/2014/main" id="{2B65E60C-C523-4022-B45F-E4A13AF666C4}"/>
              </a:ext>
            </a:extLst>
          </p:cNvPr>
          <p:cNvSpPr/>
          <p:nvPr/>
        </p:nvSpPr>
        <p:spPr>
          <a:xfrm>
            <a:off x="2384470" y="2650723"/>
            <a:ext cx="4804913"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BBD3394-E7DC-4039-8472-EBD906E3F2BF}"/>
              </a:ext>
            </a:extLst>
          </p:cNvPr>
          <p:cNvSpPr>
            <a:spLocks noGrp="1"/>
          </p:cNvSpPr>
          <p:nvPr>
            <p:ph type="ctrTitle"/>
          </p:nvPr>
        </p:nvSpPr>
        <p:spPr>
          <a:xfrm>
            <a:off x="818207" y="1991850"/>
            <a:ext cx="7507585" cy="1159800"/>
          </a:xfrm>
        </p:spPr>
        <p:txBody>
          <a:bodyPr/>
          <a:lstStyle/>
          <a:p>
            <a:pPr lvl="0">
              <a:lnSpc>
                <a:spcPct val="130000"/>
              </a:lnSpc>
            </a:pPr>
            <a:r>
              <a:rPr lang="en-US" altLang="zh-TW" sz="3200" dirty="0" err="1">
                <a:latin typeface="Times New Roman" panose="02020603050405020304" pitchFamily="18" charset="0"/>
                <a:cs typeface="Times New Roman" panose="02020603050405020304" pitchFamily="18" charset="0"/>
              </a:rPr>
              <a:t>Crisalix</a:t>
            </a:r>
            <a:endParaRPr lang="en-US" altLang="zh-TW" sz="32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8E218E1-08EA-4D62-868B-A4A221FB845E}"/>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41677102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2">
            <a:extLst>
              <a:ext uri="{FF2B5EF4-FFF2-40B4-BE49-F238E27FC236}">
                <a16:creationId xmlns:a16="http://schemas.microsoft.com/office/drawing/2014/main" id="{B8D53682-BF3A-4840-B43A-7CACFC3910E0}"/>
              </a:ext>
            </a:extLst>
          </p:cNvPr>
          <p:cNvSpPr txBox="1">
            <a:spLocks/>
          </p:cNvSpPr>
          <p:nvPr/>
        </p:nvSpPr>
        <p:spPr>
          <a:xfrm>
            <a:off x="647605" y="308200"/>
            <a:ext cx="7571700" cy="70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r>
              <a:rPr lang="en-US" altLang="zh-TW" sz="3600" dirty="0" err="1">
                <a:latin typeface="Times New Roman" panose="02020603050405020304" pitchFamily="18" charset="0"/>
                <a:cs typeface="Times New Roman" panose="02020603050405020304" pitchFamily="18" charset="0"/>
              </a:rPr>
              <a:t>Crisalix</a:t>
            </a:r>
            <a:endParaRPr lang="zh-TW" altLang="en-US" sz="3400" baseline="30000" dirty="0">
              <a:latin typeface="Times New Roman" panose="02020603050405020304" pitchFamily="18" charset="0"/>
              <a:cs typeface="Times New Roman" panose="02020603050405020304" pitchFamily="18" charset="0"/>
            </a:endParaRPr>
          </a:p>
        </p:txBody>
      </p:sp>
      <p:cxnSp>
        <p:nvCxnSpPr>
          <p:cNvPr id="13" name="直接连接符 23">
            <a:extLst>
              <a:ext uri="{FF2B5EF4-FFF2-40B4-BE49-F238E27FC236}">
                <a16:creationId xmlns:a16="http://schemas.microsoft.com/office/drawing/2014/main" id="{5BA8E4DF-FBF4-4C56-AD6F-3FD85CCE07E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16" name="投影片編號版面配置區 3">
            <a:extLst>
              <a:ext uri="{FF2B5EF4-FFF2-40B4-BE49-F238E27FC236}">
                <a16:creationId xmlns:a16="http://schemas.microsoft.com/office/drawing/2014/main" id="{E769885F-F396-47BF-B27E-BE158C3511D5}"/>
              </a:ext>
            </a:extLst>
          </p:cNvPr>
          <p:cNvSpPr>
            <a:spLocks noGrp="1"/>
          </p:cNvSpPr>
          <p:nvPr>
            <p:ph type="sldNum" idx="12"/>
          </p:nvPr>
        </p:nvSpPr>
        <p:spPr>
          <a:xfrm>
            <a:off x="8404384" y="4749851"/>
            <a:ext cx="548700" cy="393600"/>
          </a:xfrm>
        </p:spPr>
        <p:txBody>
          <a:bodyPr/>
          <a:lstStyle/>
          <a:p>
            <a:pPr marL="0" lvl="0" indent="0" algn="r" rtl="0">
              <a:spcBef>
                <a:spcPts val="0"/>
              </a:spcBef>
              <a:spcAft>
                <a:spcPts val="0"/>
              </a:spcAft>
              <a:buNone/>
            </a:pPr>
            <a:fld id="{00000000-1234-1234-1234-123412341234}" type="slidenum">
              <a:rPr lang="en" smtClean="0"/>
              <a:t>11</a:t>
            </a:fld>
            <a:endParaRPr lang="en" dirty="0"/>
          </a:p>
        </p:txBody>
      </p:sp>
      <p:sp>
        <p:nvSpPr>
          <p:cNvPr id="14" name="內容版面配置區 2">
            <a:extLst>
              <a:ext uri="{FF2B5EF4-FFF2-40B4-BE49-F238E27FC236}">
                <a16:creationId xmlns:a16="http://schemas.microsoft.com/office/drawing/2014/main" id="{C7936011-61DF-4D87-A704-1A131B170FA4}"/>
              </a:ext>
            </a:extLst>
          </p:cNvPr>
          <p:cNvSpPr txBox="1">
            <a:spLocks/>
          </p:cNvSpPr>
          <p:nvPr/>
        </p:nvSpPr>
        <p:spPr>
          <a:xfrm>
            <a:off x="647605" y="1045680"/>
            <a:ext cx="8201120" cy="3433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Tx/>
            </a:pPr>
            <a:r>
              <a:rPr lang="en-US" altLang="zh-TW" sz="2000" dirty="0">
                <a:solidFill>
                  <a:sysClr val="windowText" lastClr="000000"/>
                </a:solidFill>
                <a:latin typeface="Times New Roman" panose="02020603050405020304" pitchFamily="18" charset="0"/>
                <a:cs typeface="Times New Roman" panose="02020603050405020304" pitchFamily="18" charset="0"/>
              </a:rPr>
              <a:t>AI APP</a:t>
            </a:r>
          </a:p>
          <a:p>
            <a:pPr lvl="0">
              <a:buClrTx/>
            </a:pPr>
            <a:endParaRPr lang="en-US" altLang="zh-TW" sz="2000" dirty="0">
              <a:solidFill>
                <a:sysClr val="windowText" lastClr="000000"/>
              </a:solidFill>
              <a:latin typeface="Times New Roman" panose="02020603050405020304" pitchFamily="18" charset="0"/>
              <a:cs typeface="Times New Roman" panose="02020603050405020304" pitchFamily="18" charset="0"/>
            </a:endParaRPr>
          </a:p>
          <a:p>
            <a:pPr lvl="0">
              <a:buClrTx/>
            </a:pPr>
            <a:endParaRPr lang="en-US" altLang="zh-TW" sz="2000" dirty="0">
              <a:solidFill>
                <a:sysClr val="windowText" lastClr="000000"/>
              </a:solidFill>
              <a:latin typeface="Times New Roman" panose="02020603050405020304" pitchFamily="18" charset="0"/>
              <a:cs typeface="Times New Roman" panose="02020603050405020304" pitchFamily="18" charset="0"/>
            </a:endParaRPr>
          </a:p>
          <a:p>
            <a:pPr lvl="0">
              <a:buClrTx/>
            </a:pPr>
            <a:endParaRPr lang="en-US" altLang="zh-TW" sz="2000" dirty="0">
              <a:solidFill>
                <a:sysClr val="windowText" lastClr="000000"/>
              </a:solidFill>
              <a:latin typeface="Times New Roman" panose="02020603050405020304" pitchFamily="18" charset="0"/>
              <a:cs typeface="Times New Roman" panose="02020603050405020304" pitchFamily="18" charset="0"/>
            </a:endParaRPr>
          </a:p>
          <a:p>
            <a:pPr lvl="0">
              <a:buClrTx/>
            </a:pPr>
            <a:endParaRPr lang="en-US" altLang="zh-TW" sz="2000" dirty="0">
              <a:solidFill>
                <a:sysClr val="windowText" lastClr="000000"/>
              </a:solidFill>
              <a:latin typeface="Times New Roman" panose="02020603050405020304" pitchFamily="18" charset="0"/>
              <a:cs typeface="Times New Roman" panose="02020603050405020304" pitchFamily="18" charset="0"/>
            </a:endParaRPr>
          </a:p>
          <a:p>
            <a:pPr lvl="0">
              <a:buClrTx/>
            </a:pPr>
            <a:endParaRPr lang="en-US" altLang="zh-TW" sz="2000" dirty="0">
              <a:solidFill>
                <a:sysClr val="windowText" lastClr="000000"/>
              </a:solidFill>
              <a:latin typeface="Times New Roman" panose="02020603050405020304" pitchFamily="18" charset="0"/>
              <a:cs typeface="Times New Roman" panose="02020603050405020304" pitchFamily="18" charset="0"/>
            </a:endParaRPr>
          </a:p>
          <a:p>
            <a:pPr lvl="0">
              <a:buClrTx/>
            </a:pPr>
            <a:endParaRPr lang="en-US" altLang="zh-TW" sz="2000" dirty="0">
              <a:solidFill>
                <a:sysClr val="windowText" lastClr="000000"/>
              </a:solidFill>
              <a:latin typeface="Times New Roman" panose="02020603050405020304" pitchFamily="18" charset="0"/>
              <a:cs typeface="Times New Roman" panose="02020603050405020304" pitchFamily="18" charset="0"/>
            </a:endParaRPr>
          </a:p>
        </p:txBody>
      </p:sp>
      <p:pic>
        <p:nvPicPr>
          <p:cNvPr id="12290" name="Picture 2" descr="3D example images">
            <a:extLst>
              <a:ext uri="{FF2B5EF4-FFF2-40B4-BE49-F238E27FC236}">
                <a16:creationId xmlns:a16="http://schemas.microsoft.com/office/drawing/2014/main" id="{08D35584-D43E-480D-8394-ACA555CF1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031" y="1448321"/>
            <a:ext cx="143606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3D example images">
            <a:extLst>
              <a:ext uri="{FF2B5EF4-FFF2-40B4-BE49-F238E27FC236}">
                <a16:creationId xmlns:a16="http://schemas.microsoft.com/office/drawing/2014/main" id="{61288504-F8EC-4940-9979-64383DB07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264" y="1448320"/>
            <a:ext cx="143606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3D example images">
            <a:extLst>
              <a:ext uri="{FF2B5EF4-FFF2-40B4-BE49-F238E27FC236}">
                <a16:creationId xmlns:a16="http://schemas.microsoft.com/office/drawing/2014/main" id="{D5768ADE-6DD9-4801-9B86-F2E38E9C5C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497" y="1448320"/>
            <a:ext cx="144393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face_before">
            <a:hlinkClick r:id="" action="ppaction://media"/>
            <a:extLst>
              <a:ext uri="{FF2B5EF4-FFF2-40B4-BE49-F238E27FC236}">
                <a16:creationId xmlns:a16="http://schemas.microsoft.com/office/drawing/2014/main" id="{1F7F992B-D9BA-47E2-BD6B-BD89C840352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87144" y="1219870"/>
            <a:ext cx="1609251" cy="1703912"/>
          </a:xfrm>
          <a:prstGeom prst="rect">
            <a:avLst/>
          </a:prstGeom>
        </p:spPr>
      </p:pic>
      <p:sp>
        <p:nvSpPr>
          <p:cNvPr id="4" name="矩形 3">
            <a:extLst>
              <a:ext uri="{FF2B5EF4-FFF2-40B4-BE49-F238E27FC236}">
                <a16:creationId xmlns:a16="http://schemas.microsoft.com/office/drawing/2014/main" id="{BADF29EB-7ECC-4A95-97F5-09C32C6410B8}"/>
              </a:ext>
            </a:extLst>
          </p:cNvPr>
          <p:cNvSpPr/>
          <p:nvPr/>
        </p:nvSpPr>
        <p:spPr>
          <a:xfrm>
            <a:off x="2873237" y="2849929"/>
            <a:ext cx="898003" cy="338554"/>
          </a:xfrm>
          <a:prstGeom prst="rect">
            <a:avLst/>
          </a:prstGeom>
        </p:spPr>
        <p:txBody>
          <a:bodyPr wrap="none">
            <a:spAutoFit/>
          </a:bodyPr>
          <a:lstStyle/>
          <a:p>
            <a:r>
              <a:rPr lang="en-US" altLang="zh-TW" sz="1600" dirty="0">
                <a:solidFill>
                  <a:srgbClr val="555555"/>
                </a:solidFill>
                <a:latin typeface="Times New Roman" panose="02020603050405020304" pitchFamily="18" charset="0"/>
                <a:cs typeface="Times New Roman" panose="02020603050405020304" pitchFamily="18" charset="0"/>
              </a:rPr>
              <a:t>3</a:t>
            </a:r>
            <a:r>
              <a:rPr lang="zh-TW" altLang="en-US" sz="1600" dirty="0">
                <a:solidFill>
                  <a:srgbClr val="555555"/>
                </a:solidFill>
                <a:latin typeface="Times New Roman" panose="02020603050405020304" pitchFamily="18" charset="0"/>
                <a:cs typeface="Times New Roman" panose="02020603050405020304" pitchFamily="18" charset="0"/>
              </a:rPr>
              <a:t> </a:t>
            </a:r>
            <a:r>
              <a:rPr lang="en-US" altLang="zh-TW" sz="1600" dirty="0">
                <a:solidFill>
                  <a:srgbClr val="555555"/>
                </a:solidFill>
                <a:latin typeface="Times New Roman" panose="02020603050405020304" pitchFamily="18" charset="0"/>
                <a:cs typeface="Times New Roman" panose="02020603050405020304" pitchFamily="18" charset="0"/>
              </a:rPr>
              <a:t>Photos</a:t>
            </a:r>
            <a:endParaRPr lang="zh-TW" altLang="en-US" sz="1600" dirty="0">
              <a:latin typeface="Times New Roman" panose="02020603050405020304" pitchFamily="18" charset="0"/>
              <a:cs typeface="Times New Roman" panose="02020603050405020304" pitchFamily="18" charset="0"/>
            </a:endParaRPr>
          </a:p>
        </p:txBody>
      </p:sp>
      <p:sp>
        <p:nvSpPr>
          <p:cNvPr id="5" name="箭號: 向右 4">
            <a:extLst>
              <a:ext uri="{FF2B5EF4-FFF2-40B4-BE49-F238E27FC236}">
                <a16:creationId xmlns:a16="http://schemas.microsoft.com/office/drawing/2014/main" id="{112CD07F-EB76-4672-B5B5-CA64F5736698}"/>
              </a:ext>
            </a:extLst>
          </p:cNvPr>
          <p:cNvSpPr/>
          <p:nvPr/>
        </p:nvSpPr>
        <p:spPr>
          <a:xfrm>
            <a:off x="6263622" y="2071826"/>
            <a:ext cx="504825" cy="297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D1D9A37D-3034-4310-8C91-1E66F1C32F4E}"/>
              </a:ext>
            </a:extLst>
          </p:cNvPr>
          <p:cNvSpPr/>
          <p:nvPr/>
        </p:nvSpPr>
        <p:spPr>
          <a:xfrm>
            <a:off x="7272569" y="2849929"/>
            <a:ext cx="1023037" cy="338554"/>
          </a:xfrm>
          <a:prstGeom prst="rect">
            <a:avLst/>
          </a:prstGeom>
        </p:spPr>
        <p:txBody>
          <a:bodyPr wrap="none">
            <a:spAutoFit/>
          </a:bodyPr>
          <a:lstStyle/>
          <a:p>
            <a:r>
              <a:rPr lang="en-US" altLang="zh-TW" sz="1600" dirty="0">
                <a:solidFill>
                  <a:srgbClr val="555555"/>
                </a:solidFill>
                <a:latin typeface="Times New Roman" panose="02020603050405020304" pitchFamily="18" charset="0"/>
                <a:cs typeface="Times New Roman" panose="02020603050405020304" pitchFamily="18" charset="0"/>
              </a:rPr>
              <a:t>3D</a:t>
            </a:r>
            <a:r>
              <a:rPr lang="zh-TW" altLang="en-US" sz="1600" dirty="0">
                <a:solidFill>
                  <a:srgbClr val="555555"/>
                </a:solidFill>
                <a:latin typeface="Times New Roman" panose="02020603050405020304" pitchFamily="18" charset="0"/>
                <a:cs typeface="Times New Roman" panose="02020603050405020304" pitchFamily="18" charset="0"/>
              </a:rPr>
              <a:t> </a:t>
            </a:r>
            <a:r>
              <a:rPr lang="en-US" altLang="zh-TW" sz="1600" dirty="0">
                <a:solidFill>
                  <a:srgbClr val="555555"/>
                </a:solidFill>
                <a:latin typeface="Times New Roman" panose="02020603050405020304" pitchFamily="18" charset="0"/>
                <a:cs typeface="Times New Roman" panose="02020603050405020304" pitchFamily="18" charset="0"/>
              </a:rPr>
              <a:t>Model</a:t>
            </a:r>
            <a:endParaRPr lang="zh-TW" altLang="en-US" sz="1600" dirty="0">
              <a:solidFill>
                <a:srgbClr val="555555"/>
              </a:solidFill>
              <a:latin typeface="Times New Roman" panose="02020603050405020304" pitchFamily="18" charset="0"/>
              <a:cs typeface="Times New Roman" panose="02020603050405020304" pitchFamily="18" charset="0"/>
            </a:endParaRPr>
          </a:p>
        </p:txBody>
      </p:sp>
      <p:pic>
        <p:nvPicPr>
          <p:cNvPr id="18" name="Picture 2" descr="3D Sensor">
            <a:extLst>
              <a:ext uri="{FF2B5EF4-FFF2-40B4-BE49-F238E27FC236}">
                <a16:creationId xmlns:a16="http://schemas.microsoft.com/office/drawing/2014/main" id="{C1BC0708-BFC1-4A22-9FB7-B10726BB07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196" y="3509291"/>
            <a:ext cx="2288616" cy="11443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3D Imaging">
            <a:extLst>
              <a:ext uri="{FF2B5EF4-FFF2-40B4-BE49-F238E27FC236}">
                <a16:creationId xmlns:a16="http://schemas.microsoft.com/office/drawing/2014/main" id="{4F6EF965-21D1-473A-B566-12258213F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9501" y="3509291"/>
            <a:ext cx="2288616" cy="11443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4D Virtual reality">
            <a:extLst>
              <a:ext uri="{FF2B5EF4-FFF2-40B4-BE49-F238E27FC236}">
                <a16:creationId xmlns:a16="http://schemas.microsoft.com/office/drawing/2014/main" id="{6A18B2DF-2A79-44C5-A979-599A5A594F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5117" y="3507960"/>
            <a:ext cx="2291278" cy="1145640"/>
          </a:xfrm>
          <a:prstGeom prst="rect">
            <a:avLst/>
          </a:prstGeom>
          <a:noFill/>
          <a:extLst>
            <a:ext uri="{909E8E84-426E-40DD-AFC4-6F175D3DCCD1}">
              <a14:hiddenFill xmlns:a14="http://schemas.microsoft.com/office/drawing/2010/main">
                <a:solidFill>
                  <a:srgbClr val="FFFFFF"/>
                </a:solidFill>
              </a14:hiddenFill>
            </a:ext>
          </a:extLst>
        </p:spPr>
      </p:pic>
      <p:sp>
        <p:nvSpPr>
          <p:cNvPr id="21" name="箭號: 向右 20">
            <a:extLst>
              <a:ext uri="{FF2B5EF4-FFF2-40B4-BE49-F238E27FC236}">
                <a16:creationId xmlns:a16="http://schemas.microsoft.com/office/drawing/2014/main" id="{735264C4-36E9-4107-BEC8-851744474311}"/>
              </a:ext>
            </a:extLst>
          </p:cNvPr>
          <p:cNvSpPr/>
          <p:nvPr/>
        </p:nvSpPr>
        <p:spPr>
          <a:xfrm>
            <a:off x="3092419" y="3958948"/>
            <a:ext cx="325629" cy="24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FC30EFF5-EB41-4DBA-867D-2E1F0CCC1DED}"/>
              </a:ext>
            </a:extLst>
          </p:cNvPr>
          <p:cNvSpPr/>
          <p:nvPr/>
        </p:nvSpPr>
        <p:spPr>
          <a:xfrm>
            <a:off x="5824494" y="3958948"/>
            <a:ext cx="325629" cy="24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0E48D3B4-B2D1-42A7-BCBD-E55AD8344116}"/>
              </a:ext>
            </a:extLst>
          </p:cNvPr>
          <p:cNvSpPr/>
          <p:nvPr/>
        </p:nvSpPr>
        <p:spPr>
          <a:xfrm>
            <a:off x="595413" y="3074301"/>
            <a:ext cx="4572000" cy="400110"/>
          </a:xfrm>
          <a:prstGeom prst="rect">
            <a:avLst/>
          </a:prstGeom>
        </p:spPr>
        <p:txBody>
          <a:bodyPr>
            <a:spAutoFit/>
          </a:bodyPr>
          <a:lstStyle/>
          <a:p>
            <a:pPr marL="342900" lvl="0" indent="-342900">
              <a:buClrTx/>
              <a:buFont typeface="Arial" panose="020B0604020202020204" pitchFamily="34" charset="0"/>
              <a:buChar char="•"/>
            </a:pPr>
            <a:r>
              <a:rPr lang="en-US" altLang="zh-TW" sz="2000" dirty="0">
                <a:solidFill>
                  <a:sysClr val="windowText" lastClr="000000"/>
                </a:solidFill>
                <a:latin typeface="Times New Roman" panose="02020603050405020304" pitchFamily="18" charset="0"/>
                <a:cs typeface="Times New Roman" panose="02020603050405020304" pitchFamily="18" charset="0"/>
              </a:rPr>
              <a:t>Clinic Consultation</a:t>
            </a:r>
          </a:p>
        </p:txBody>
      </p:sp>
      <p:sp>
        <p:nvSpPr>
          <p:cNvPr id="26" name="矩形 25">
            <a:extLst>
              <a:ext uri="{FF2B5EF4-FFF2-40B4-BE49-F238E27FC236}">
                <a16:creationId xmlns:a16="http://schemas.microsoft.com/office/drawing/2014/main" id="{E1271B41-30F8-42D5-BB9E-9631B6EADB8D}"/>
              </a:ext>
            </a:extLst>
          </p:cNvPr>
          <p:cNvSpPr/>
          <p:nvPr/>
        </p:nvSpPr>
        <p:spPr>
          <a:xfrm>
            <a:off x="1098902" y="4641967"/>
            <a:ext cx="1539204" cy="338554"/>
          </a:xfrm>
          <a:prstGeom prst="rect">
            <a:avLst/>
          </a:prstGeom>
        </p:spPr>
        <p:txBody>
          <a:bodyPr wrap="none">
            <a:spAutoFit/>
          </a:bodyPr>
          <a:lstStyle/>
          <a:p>
            <a:r>
              <a:rPr lang="en-US" altLang="zh-TW" sz="1600" dirty="0">
                <a:solidFill>
                  <a:schemeClr val="tx1"/>
                </a:solidFill>
                <a:latin typeface="Times New Roman" panose="02020603050405020304" pitchFamily="18" charset="0"/>
                <a:cs typeface="Times New Roman" panose="02020603050405020304" pitchFamily="18" charset="0"/>
              </a:rPr>
              <a:t>Infrared Camera</a:t>
            </a:r>
            <a:endParaRPr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6FC38333-2D31-4FDF-8D82-1558353E3B00}"/>
              </a:ext>
            </a:extLst>
          </p:cNvPr>
          <p:cNvSpPr/>
          <p:nvPr/>
        </p:nvSpPr>
        <p:spPr>
          <a:xfrm>
            <a:off x="4236646" y="4640820"/>
            <a:ext cx="1023037" cy="338554"/>
          </a:xfrm>
          <a:prstGeom prst="rect">
            <a:avLst/>
          </a:prstGeom>
        </p:spPr>
        <p:txBody>
          <a:bodyPr wrap="none">
            <a:spAutoFit/>
          </a:bodyPr>
          <a:lstStyle/>
          <a:p>
            <a:r>
              <a:rPr lang="en-US" altLang="zh-TW" sz="1600" dirty="0">
                <a:solidFill>
                  <a:srgbClr val="555555"/>
                </a:solidFill>
                <a:latin typeface="Times New Roman" panose="02020603050405020304" pitchFamily="18" charset="0"/>
                <a:cs typeface="Times New Roman" panose="02020603050405020304" pitchFamily="18" charset="0"/>
              </a:rPr>
              <a:t>3D</a:t>
            </a:r>
            <a:r>
              <a:rPr lang="zh-TW" altLang="en-US" sz="1600" dirty="0">
                <a:solidFill>
                  <a:srgbClr val="555555"/>
                </a:solidFill>
                <a:latin typeface="Times New Roman" panose="02020603050405020304" pitchFamily="18" charset="0"/>
                <a:cs typeface="Times New Roman" panose="02020603050405020304" pitchFamily="18" charset="0"/>
              </a:rPr>
              <a:t> </a:t>
            </a:r>
            <a:r>
              <a:rPr lang="en-US" altLang="zh-TW" sz="1600" dirty="0">
                <a:solidFill>
                  <a:srgbClr val="555555"/>
                </a:solidFill>
                <a:latin typeface="Times New Roman" panose="02020603050405020304" pitchFamily="18" charset="0"/>
                <a:cs typeface="Times New Roman" panose="02020603050405020304" pitchFamily="18" charset="0"/>
              </a:rPr>
              <a:t>Model</a:t>
            </a:r>
            <a:endParaRPr lang="zh-TW" altLang="en-US" sz="1600" dirty="0">
              <a:solidFill>
                <a:srgbClr val="555555"/>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C2C7A06-96E0-4B76-94B5-CD5CFEFBC021}"/>
              </a:ext>
            </a:extLst>
          </p:cNvPr>
          <p:cNvSpPr/>
          <p:nvPr/>
        </p:nvSpPr>
        <p:spPr>
          <a:xfrm>
            <a:off x="6971170" y="4668476"/>
            <a:ext cx="904415" cy="307777"/>
          </a:xfrm>
          <a:prstGeom prst="rect">
            <a:avLst/>
          </a:prstGeom>
        </p:spPr>
        <p:txBody>
          <a:bodyPr wrap="none">
            <a:spAutoFit/>
          </a:bodyPr>
          <a:lstStyle/>
          <a:p>
            <a:r>
              <a:rPr lang="en-US" altLang="zh-TW" dirty="0"/>
              <a:t>VR &amp; AR</a:t>
            </a:r>
            <a:endParaRPr lang="zh-TW" altLang="en-US" sz="1600" dirty="0">
              <a:solidFill>
                <a:srgbClr val="555555"/>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F24E25B2-CAAB-415B-83F8-AA97C5A5D94B}"/>
              </a:ext>
            </a:extLst>
          </p:cNvPr>
          <p:cNvSpPr/>
          <p:nvPr/>
        </p:nvSpPr>
        <p:spPr>
          <a:xfrm>
            <a:off x="7142633" y="48353"/>
            <a:ext cx="1931939" cy="523220"/>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VR: Virtual Reality </a:t>
            </a:r>
          </a:p>
          <a:p>
            <a:r>
              <a:rPr lang="en-US" altLang="zh-TW" dirty="0">
                <a:latin typeface="Times New Roman" panose="02020603050405020304" pitchFamily="18" charset="0"/>
                <a:cs typeface="Times New Roman" panose="02020603050405020304" pitchFamily="18" charset="0"/>
              </a:rPr>
              <a:t>AR: Augmented Reality</a:t>
            </a:r>
            <a:endParaRPr lang="zh-TW" altLang="en-US" sz="1600" dirty="0">
              <a:solidFill>
                <a:srgbClr val="55555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273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alysis-body">
            <a:hlinkClick r:id="" action="ppaction://media"/>
            <a:extLst>
              <a:ext uri="{FF2B5EF4-FFF2-40B4-BE49-F238E27FC236}">
                <a16:creationId xmlns:a16="http://schemas.microsoft.com/office/drawing/2014/main" id="{64EBB3EC-0D2D-44F6-A447-3875D2831CC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571137" y="869160"/>
            <a:ext cx="1767600" cy="1767600"/>
          </a:xfrm>
          <a:prstGeom prst="rect">
            <a:avLst/>
          </a:prstGeom>
        </p:spPr>
      </p:pic>
      <p:pic>
        <p:nvPicPr>
          <p:cNvPr id="8" name="analysis-mammo">
            <a:hlinkClick r:id="" action="ppaction://media"/>
            <a:extLst>
              <a:ext uri="{FF2B5EF4-FFF2-40B4-BE49-F238E27FC236}">
                <a16:creationId xmlns:a16="http://schemas.microsoft.com/office/drawing/2014/main" id="{1ADAB448-48E4-406D-A05E-FD8F0AFFB334}"/>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02595" y="909610"/>
            <a:ext cx="1767600" cy="1767600"/>
          </a:xfrm>
          <a:prstGeom prst="rect">
            <a:avLst/>
          </a:prstGeom>
        </p:spPr>
      </p:pic>
      <p:pic>
        <p:nvPicPr>
          <p:cNvPr id="7" name="analysis-face">
            <a:hlinkClick r:id="" action="ppaction://media"/>
            <a:extLst>
              <a:ext uri="{FF2B5EF4-FFF2-40B4-BE49-F238E27FC236}">
                <a16:creationId xmlns:a16="http://schemas.microsoft.com/office/drawing/2014/main" id="{79C5714B-9385-4F22-A188-B244D3367416}"/>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013812" y="1010800"/>
            <a:ext cx="1767488" cy="1767488"/>
          </a:xfrm>
          <a:prstGeom prst="rect">
            <a:avLst/>
          </a:prstGeom>
        </p:spPr>
      </p:pic>
      <p:sp>
        <p:nvSpPr>
          <p:cNvPr id="12" name="標題 12">
            <a:extLst>
              <a:ext uri="{FF2B5EF4-FFF2-40B4-BE49-F238E27FC236}">
                <a16:creationId xmlns:a16="http://schemas.microsoft.com/office/drawing/2014/main" id="{B8D53682-BF3A-4840-B43A-7CACFC3910E0}"/>
              </a:ext>
            </a:extLst>
          </p:cNvPr>
          <p:cNvSpPr txBox="1">
            <a:spLocks/>
          </p:cNvSpPr>
          <p:nvPr/>
        </p:nvSpPr>
        <p:spPr>
          <a:xfrm>
            <a:off x="647605" y="308200"/>
            <a:ext cx="7571700" cy="70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r>
              <a:rPr lang="en-US" altLang="zh-TW" sz="3600" dirty="0" err="1">
                <a:latin typeface="Times New Roman" panose="02020603050405020304" pitchFamily="18" charset="0"/>
                <a:cs typeface="Times New Roman" panose="02020603050405020304" pitchFamily="18" charset="0"/>
              </a:rPr>
              <a:t>Crisalix</a:t>
            </a:r>
            <a:endParaRPr lang="zh-TW" altLang="en-US" sz="3400" baseline="30000" dirty="0">
              <a:latin typeface="Times New Roman" panose="02020603050405020304" pitchFamily="18" charset="0"/>
              <a:cs typeface="Times New Roman" panose="02020603050405020304" pitchFamily="18" charset="0"/>
            </a:endParaRPr>
          </a:p>
        </p:txBody>
      </p:sp>
      <p:cxnSp>
        <p:nvCxnSpPr>
          <p:cNvPr id="13" name="直接连接符 23">
            <a:extLst>
              <a:ext uri="{FF2B5EF4-FFF2-40B4-BE49-F238E27FC236}">
                <a16:creationId xmlns:a16="http://schemas.microsoft.com/office/drawing/2014/main" id="{5BA8E4DF-FBF4-4C56-AD6F-3FD85CCE07E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16" name="投影片編號版面配置區 3">
            <a:extLst>
              <a:ext uri="{FF2B5EF4-FFF2-40B4-BE49-F238E27FC236}">
                <a16:creationId xmlns:a16="http://schemas.microsoft.com/office/drawing/2014/main" id="{E769885F-F396-47BF-B27E-BE158C3511D5}"/>
              </a:ext>
            </a:extLst>
          </p:cNvPr>
          <p:cNvSpPr>
            <a:spLocks noGrp="1"/>
          </p:cNvSpPr>
          <p:nvPr>
            <p:ph type="sldNum" idx="12"/>
          </p:nvPr>
        </p:nvSpPr>
        <p:spPr>
          <a:xfrm>
            <a:off x="8404384" y="4749851"/>
            <a:ext cx="548700" cy="393600"/>
          </a:xfrm>
        </p:spPr>
        <p:txBody>
          <a:bodyPr/>
          <a:lstStyle/>
          <a:p>
            <a:pPr marL="0" lvl="0" indent="0" algn="r" rtl="0">
              <a:spcBef>
                <a:spcPts val="0"/>
              </a:spcBef>
              <a:spcAft>
                <a:spcPts val="0"/>
              </a:spcAft>
              <a:buNone/>
            </a:pPr>
            <a:fld id="{00000000-1234-1234-1234-123412341234}" type="slidenum">
              <a:rPr lang="en" smtClean="0"/>
              <a:t>12</a:t>
            </a:fld>
            <a:endParaRPr lang="en" dirty="0"/>
          </a:p>
        </p:txBody>
      </p:sp>
      <p:sp>
        <p:nvSpPr>
          <p:cNvPr id="15" name="矩形 14">
            <a:extLst>
              <a:ext uri="{FF2B5EF4-FFF2-40B4-BE49-F238E27FC236}">
                <a16:creationId xmlns:a16="http://schemas.microsoft.com/office/drawing/2014/main" id="{93BA7DEF-F748-4C3A-B0B5-96097ECDCF40}"/>
              </a:ext>
            </a:extLst>
          </p:cNvPr>
          <p:cNvSpPr/>
          <p:nvPr/>
        </p:nvSpPr>
        <p:spPr>
          <a:xfrm>
            <a:off x="1013812" y="2495120"/>
            <a:ext cx="4162926" cy="2492990"/>
          </a:xfrm>
          <a:prstGeom prst="rect">
            <a:avLst/>
          </a:prstGeom>
        </p:spPr>
        <p:txBody>
          <a:bodyPr wrap="square">
            <a:spAutoFit/>
          </a:bodyPr>
          <a:lstStyle/>
          <a:p>
            <a:pPr marL="285750" indent="-285750">
              <a:buFont typeface="Arial" panose="020B0604020202020204" pitchFamily="34" charset="0"/>
              <a:buChar char="•"/>
            </a:pPr>
            <a:r>
              <a:rPr lang="en-US" altLang="zh-TW" sz="1200" dirty="0"/>
              <a:t>Face assessment</a:t>
            </a:r>
          </a:p>
          <a:p>
            <a:pPr marL="285750" indent="-285750">
              <a:buFont typeface="Arial" panose="020B0604020202020204" pitchFamily="34" charset="0"/>
              <a:buChar char="•"/>
            </a:pPr>
            <a:r>
              <a:rPr lang="en-US" altLang="zh-TW" sz="1200" dirty="0">
                <a:solidFill>
                  <a:srgbClr val="FF0000"/>
                </a:solidFill>
              </a:rPr>
              <a:t>Automated measurements</a:t>
            </a:r>
          </a:p>
          <a:p>
            <a:pPr marL="285750" indent="-285750">
              <a:buFont typeface="Arial" panose="020B0604020202020204" pitchFamily="34" charset="0"/>
              <a:buChar char="•"/>
            </a:pPr>
            <a:r>
              <a:rPr lang="en-US" altLang="zh-TW" sz="1200" dirty="0"/>
              <a:t>Rhinoplasty</a:t>
            </a:r>
          </a:p>
          <a:p>
            <a:pPr marL="285750" indent="-285750">
              <a:buFont typeface="Arial" panose="020B0604020202020204" pitchFamily="34" charset="0"/>
              <a:buChar char="•"/>
            </a:pPr>
            <a:r>
              <a:rPr lang="en-US" altLang="zh-TW" sz="1200" dirty="0">
                <a:solidFill>
                  <a:srgbClr val="FF0000"/>
                </a:solidFill>
              </a:rPr>
              <a:t>Face lifting</a:t>
            </a:r>
          </a:p>
          <a:p>
            <a:pPr marL="285750" indent="-285750">
              <a:buFont typeface="Arial" panose="020B0604020202020204" pitchFamily="34" charset="0"/>
              <a:buChar char="•"/>
            </a:pPr>
            <a:r>
              <a:rPr lang="en-US" altLang="zh-TW" sz="1200" dirty="0"/>
              <a:t>Eyebrows &amp; Foxy eyes</a:t>
            </a:r>
          </a:p>
          <a:p>
            <a:pPr marL="285750" indent="-285750">
              <a:buFont typeface="Arial" panose="020B0604020202020204" pitchFamily="34" charset="0"/>
              <a:buChar char="•"/>
            </a:pPr>
            <a:r>
              <a:rPr lang="en-US" altLang="zh-TW" sz="1200" dirty="0"/>
              <a:t>Blepharoplasty</a:t>
            </a:r>
          </a:p>
          <a:p>
            <a:pPr marL="285750" indent="-285750">
              <a:buFont typeface="Arial" panose="020B0604020202020204" pitchFamily="34" charset="0"/>
              <a:buChar char="•"/>
            </a:pPr>
            <a:r>
              <a:rPr lang="en-US" altLang="zh-TW" sz="1200" dirty="0"/>
              <a:t>Cheek &amp; neck treatments</a:t>
            </a:r>
          </a:p>
          <a:p>
            <a:pPr marL="285750" indent="-285750">
              <a:buFont typeface="Arial" panose="020B0604020202020204" pitchFamily="34" charset="0"/>
              <a:buChar char="•"/>
            </a:pPr>
            <a:r>
              <a:rPr lang="en-US" altLang="zh-TW" sz="1200" dirty="0"/>
              <a:t>Dermal fillers &amp; toxin</a:t>
            </a:r>
          </a:p>
          <a:p>
            <a:pPr marL="285750" indent="-285750">
              <a:buFont typeface="Arial" panose="020B0604020202020204" pitchFamily="34" charset="0"/>
              <a:buChar char="•"/>
            </a:pPr>
            <a:r>
              <a:rPr lang="en-US" altLang="zh-TW" sz="1200" dirty="0"/>
              <a:t>Lip augmentation</a:t>
            </a:r>
          </a:p>
          <a:p>
            <a:pPr marL="285750" indent="-285750">
              <a:buFont typeface="Arial" panose="020B0604020202020204" pitchFamily="34" charset="0"/>
              <a:buChar char="•"/>
            </a:pPr>
            <a:r>
              <a:rPr lang="en-US" altLang="zh-TW" sz="1200" dirty="0"/>
              <a:t>Chin &amp; jawline augmentation</a:t>
            </a:r>
          </a:p>
          <a:p>
            <a:pPr marL="285750" indent="-285750">
              <a:buFont typeface="Arial" panose="020B0604020202020204" pitchFamily="34" charset="0"/>
              <a:buChar char="•"/>
            </a:pPr>
            <a:r>
              <a:rPr lang="en-US" altLang="zh-TW" sz="1200" dirty="0"/>
              <a:t>Face tightening</a:t>
            </a:r>
          </a:p>
          <a:p>
            <a:pPr marL="285750" indent="-285750">
              <a:buFont typeface="Arial" panose="020B0604020202020204" pitchFamily="34" charset="0"/>
              <a:buChar char="•"/>
            </a:pPr>
            <a:r>
              <a:rPr lang="en-US" altLang="zh-TW" sz="1200" dirty="0" err="1"/>
              <a:t>Bichectomy</a:t>
            </a:r>
            <a:endParaRPr lang="en-US" altLang="zh-TW" sz="1200" dirty="0"/>
          </a:p>
          <a:p>
            <a:pPr marL="285750" indent="-285750">
              <a:buFont typeface="Arial" panose="020B0604020202020204" pitchFamily="34" charset="0"/>
              <a:buChar char="•"/>
            </a:pPr>
            <a:r>
              <a:rPr lang="en-US" altLang="zh-TW" sz="1200" dirty="0"/>
              <a:t>Laser procedures</a:t>
            </a:r>
            <a:endParaRPr lang="zh-TW" altLang="en-US" sz="1200" dirty="0"/>
          </a:p>
        </p:txBody>
      </p:sp>
      <p:sp>
        <p:nvSpPr>
          <p:cNvPr id="25" name="矩形 24">
            <a:extLst>
              <a:ext uri="{FF2B5EF4-FFF2-40B4-BE49-F238E27FC236}">
                <a16:creationId xmlns:a16="http://schemas.microsoft.com/office/drawing/2014/main" id="{117B1C54-5185-41D2-A7A3-D7E29895A7C9}"/>
              </a:ext>
            </a:extLst>
          </p:cNvPr>
          <p:cNvSpPr/>
          <p:nvPr/>
        </p:nvSpPr>
        <p:spPr>
          <a:xfrm>
            <a:off x="3734608" y="2495120"/>
            <a:ext cx="4162926" cy="2677656"/>
          </a:xfrm>
          <a:prstGeom prst="rect">
            <a:avLst/>
          </a:prstGeom>
        </p:spPr>
        <p:txBody>
          <a:bodyPr wrap="square">
            <a:spAutoFit/>
          </a:bodyPr>
          <a:lstStyle/>
          <a:p>
            <a:pPr marL="285750" indent="-285750">
              <a:buFont typeface="Arial" panose="020B0604020202020204" pitchFamily="34" charset="0"/>
              <a:buChar char="•"/>
            </a:pPr>
            <a:r>
              <a:rPr lang="en-US" altLang="zh-TW" sz="1200" dirty="0"/>
              <a:t>Breast assessment</a:t>
            </a:r>
          </a:p>
          <a:p>
            <a:pPr marL="285750" indent="-285750">
              <a:buFont typeface="Arial" panose="020B0604020202020204" pitchFamily="34" charset="0"/>
              <a:buChar char="•"/>
            </a:pPr>
            <a:r>
              <a:rPr lang="en-US" altLang="zh-TW" sz="1200" dirty="0"/>
              <a:t>Automated measurements</a:t>
            </a:r>
          </a:p>
          <a:p>
            <a:pPr marL="285750" indent="-285750">
              <a:buFont typeface="Arial" panose="020B0604020202020204" pitchFamily="34" charset="0"/>
              <a:buChar char="•"/>
            </a:pPr>
            <a:r>
              <a:rPr lang="en-US" altLang="zh-TW" sz="1200" dirty="0"/>
              <a:t>Breast augmentation</a:t>
            </a:r>
          </a:p>
          <a:p>
            <a:pPr marL="285750" indent="-285750">
              <a:buFont typeface="Arial" panose="020B0604020202020204" pitchFamily="34" charset="0"/>
              <a:buChar char="•"/>
            </a:pPr>
            <a:r>
              <a:rPr lang="en-US" altLang="zh-TW" sz="1200" dirty="0"/>
              <a:t>Breast reduction</a:t>
            </a:r>
          </a:p>
          <a:p>
            <a:pPr marL="285750" indent="-285750">
              <a:buFont typeface="Arial" panose="020B0604020202020204" pitchFamily="34" charset="0"/>
              <a:buChar char="•"/>
            </a:pPr>
            <a:r>
              <a:rPr lang="en-US" altLang="zh-TW" sz="1200" dirty="0"/>
              <a:t>Mastopexy / Breast lift</a:t>
            </a:r>
          </a:p>
          <a:p>
            <a:pPr marL="285750" indent="-285750">
              <a:buFont typeface="Arial" panose="020B0604020202020204" pitchFamily="34" charset="0"/>
              <a:buChar char="•"/>
            </a:pPr>
            <a:r>
              <a:rPr lang="en-US" altLang="zh-TW" sz="1200" dirty="0"/>
              <a:t>Implants Revision</a:t>
            </a:r>
          </a:p>
          <a:p>
            <a:pPr marL="285750" indent="-285750">
              <a:buFont typeface="Arial" panose="020B0604020202020204" pitchFamily="34" charset="0"/>
              <a:buChar char="•"/>
            </a:pPr>
            <a:r>
              <a:rPr lang="en-US" altLang="zh-TW" sz="1200" dirty="0"/>
              <a:t>Fat transfer</a:t>
            </a:r>
          </a:p>
          <a:p>
            <a:pPr marL="285750" indent="-285750">
              <a:buFont typeface="Arial" panose="020B0604020202020204" pitchFamily="34" charset="0"/>
              <a:buChar char="•"/>
            </a:pPr>
            <a:r>
              <a:rPr lang="en-US" altLang="zh-TW" sz="1200" dirty="0"/>
              <a:t>Breast implants</a:t>
            </a:r>
          </a:p>
          <a:p>
            <a:pPr marL="285750" indent="-285750">
              <a:buFont typeface="Arial" panose="020B0604020202020204" pitchFamily="34" charset="0"/>
              <a:buChar char="•"/>
            </a:pPr>
            <a:r>
              <a:rPr lang="en-US" altLang="zh-TW" sz="1200" dirty="0"/>
              <a:t>IMF positioning</a:t>
            </a:r>
          </a:p>
          <a:p>
            <a:pPr marL="285750" indent="-285750">
              <a:buFont typeface="Arial" panose="020B0604020202020204" pitchFamily="34" charset="0"/>
              <a:buChar char="•"/>
            </a:pPr>
            <a:r>
              <a:rPr lang="en-US" altLang="zh-TW" sz="1200" dirty="0"/>
              <a:t>Breast cleavage</a:t>
            </a:r>
          </a:p>
          <a:p>
            <a:pPr marL="285750" indent="-285750">
              <a:buFont typeface="Arial" panose="020B0604020202020204" pitchFamily="34" charset="0"/>
              <a:buChar char="•"/>
            </a:pPr>
            <a:r>
              <a:rPr lang="en-US" altLang="zh-TW" sz="1200" dirty="0"/>
              <a:t>Scars</a:t>
            </a:r>
          </a:p>
          <a:p>
            <a:pPr marL="285750" indent="-285750">
              <a:buFont typeface="Arial" panose="020B0604020202020204" pitchFamily="34" charset="0"/>
              <a:buChar char="•"/>
            </a:pPr>
            <a:r>
              <a:rPr lang="en-US" altLang="zh-TW" sz="1200" dirty="0"/>
              <a:t>Breast reconstruction</a:t>
            </a:r>
          </a:p>
          <a:p>
            <a:pPr marL="285750" indent="-285750">
              <a:buFont typeface="Arial" panose="020B0604020202020204" pitchFamily="34" charset="0"/>
              <a:buChar char="•"/>
            </a:pPr>
            <a:r>
              <a:rPr lang="en-US" altLang="zh-TW" sz="1200" dirty="0"/>
              <a:t>5D dynamics</a:t>
            </a:r>
          </a:p>
          <a:p>
            <a:pPr marL="285750" indent="-285750">
              <a:buFont typeface="Arial" panose="020B0604020202020204" pitchFamily="34" charset="0"/>
              <a:buChar char="•"/>
            </a:pPr>
            <a:r>
              <a:rPr lang="en-US" altLang="zh-TW" sz="1200" dirty="0"/>
              <a:t>Virtual clothes</a:t>
            </a:r>
            <a:endParaRPr lang="zh-TW" altLang="en-US" sz="1200" dirty="0"/>
          </a:p>
        </p:txBody>
      </p:sp>
      <p:sp>
        <p:nvSpPr>
          <p:cNvPr id="26" name="矩形 25">
            <a:extLst>
              <a:ext uri="{FF2B5EF4-FFF2-40B4-BE49-F238E27FC236}">
                <a16:creationId xmlns:a16="http://schemas.microsoft.com/office/drawing/2014/main" id="{25F9EBB1-42FF-46E4-A436-CAF10F9389B8}"/>
              </a:ext>
            </a:extLst>
          </p:cNvPr>
          <p:cNvSpPr/>
          <p:nvPr/>
        </p:nvSpPr>
        <p:spPr>
          <a:xfrm>
            <a:off x="6367394" y="2495120"/>
            <a:ext cx="4162926" cy="1384995"/>
          </a:xfrm>
          <a:prstGeom prst="rect">
            <a:avLst/>
          </a:prstGeom>
        </p:spPr>
        <p:txBody>
          <a:bodyPr wrap="square">
            <a:spAutoFit/>
          </a:bodyPr>
          <a:lstStyle/>
          <a:p>
            <a:pPr marL="285750" indent="-285750">
              <a:buFont typeface="Arial" panose="020B0604020202020204" pitchFamily="34" charset="0"/>
              <a:buChar char="•"/>
            </a:pPr>
            <a:r>
              <a:rPr lang="en-US" altLang="zh-TW" sz="1200" dirty="0"/>
              <a:t>Body assessment</a:t>
            </a:r>
          </a:p>
          <a:p>
            <a:pPr marL="285750" indent="-285750">
              <a:buFont typeface="Arial" panose="020B0604020202020204" pitchFamily="34" charset="0"/>
              <a:buChar char="•"/>
            </a:pPr>
            <a:r>
              <a:rPr lang="en-US" altLang="zh-TW" sz="1200" dirty="0"/>
              <a:t>Automated measurements</a:t>
            </a:r>
          </a:p>
          <a:p>
            <a:pPr marL="285750" indent="-285750">
              <a:buFont typeface="Arial" panose="020B0604020202020204" pitchFamily="34" charset="0"/>
              <a:buChar char="•"/>
            </a:pPr>
            <a:r>
              <a:rPr lang="en-US" altLang="zh-TW" sz="1200" dirty="0"/>
              <a:t>Abdominoplasty / Tummy tuck</a:t>
            </a:r>
          </a:p>
          <a:p>
            <a:pPr marL="285750" indent="-285750">
              <a:buFont typeface="Arial" panose="020B0604020202020204" pitchFamily="34" charset="0"/>
              <a:buChar char="•"/>
            </a:pPr>
            <a:r>
              <a:rPr lang="en-US" altLang="zh-TW" sz="1200" dirty="0"/>
              <a:t>Liposuction / Liposculpture</a:t>
            </a:r>
          </a:p>
          <a:p>
            <a:pPr marL="285750" indent="-285750">
              <a:buFont typeface="Arial" panose="020B0604020202020204" pitchFamily="34" charset="0"/>
              <a:buChar char="•"/>
            </a:pPr>
            <a:r>
              <a:rPr lang="en-US" altLang="zh-TW" sz="1200" dirty="0"/>
              <a:t>Body contouring</a:t>
            </a:r>
          </a:p>
          <a:p>
            <a:pPr marL="285750" indent="-285750">
              <a:buFont typeface="Arial" panose="020B0604020202020204" pitchFamily="34" charset="0"/>
              <a:buChar char="•"/>
            </a:pPr>
            <a:r>
              <a:rPr lang="en-US" altLang="zh-TW" sz="1200" dirty="0"/>
              <a:t>Buttocks</a:t>
            </a:r>
          </a:p>
          <a:p>
            <a:pPr marL="285750" indent="-285750">
              <a:buFont typeface="Arial" panose="020B0604020202020204" pitchFamily="34" charset="0"/>
              <a:buChar char="•"/>
            </a:pPr>
            <a:r>
              <a:rPr lang="en-US" altLang="zh-TW" sz="1200" dirty="0" err="1"/>
              <a:t>Lipo</a:t>
            </a:r>
            <a:r>
              <a:rPr lang="en-US" altLang="zh-TW" sz="1200" dirty="0"/>
              <a:t> High Definition</a:t>
            </a:r>
            <a:endParaRPr lang="zh-TW" altLang="en-US" sz="1200" dirty="0"/>
          </a:p>
        </p:txBody>
      </p:sp>
    </p:spTree>
    <p:extLst>
      <p:ext uri="{BB962C8B-B14F-4D97-AF65-F5344CB8AC3E}">
        <p14:creationId xmlns:p14="http://schemas.microsoft.com/office/powerpoint/2010/main" val="8736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0" fill="hold"/>
                                        <p:tgtEl>
                                          <p:spTgt spid="7"/>
                                        </p:tgtEl>
                                      </p:cBhvr>
                                    </p:cmd>
                                  </p:childTnLst>
                                </p:cTn>
                              </p:par>
                            </p:childTnLst>
                          </p:cTn>
                        </p:par>
                        <p:par>
                          <p:cTn id="7" fill="hold">
                            <p:stCondLst>
                              <p:cond delay="7840"/>
                            </p:stCondLst>
                            <p:childTnLst>
                              <p:par>
                                <p:cTn id="8" presetID="1" presetClass="mediacall" presetSubtype="0" fill="hold" nodeType="afterEffect">
                                  <p:stCondLst>
                                    <p:cond delay="0"/>
                                  </p:stCondLst>
                                  <p:childTnLst>
                                    <p:cmd type="call" cmd="playFrom(0.0)">
                                      <p:cBhvr>
                                        <p:cTn id="9" dur="8600" fill="hold"/>
                                        <p:tgtEl>
                                          <p:spTgt spid="8"/>
                                        </p:tgtEl>
                                      </p:cBhvr>
                                    </p:cmd>
                                  </p:childTnLst>
                                </p:cTn>
                              </p:par>
                            </p:childTnLst>
                          </p:cTn>
                        </p:par>
                        <p:par>
                          <p:cTn id="10" fill="hold">
                            <p:stCondLst>
                              <p:cond delay="16440"/>
                            </p:stCondLst>
                            <p:childTnLst>
                              <p:par>
                                <p:cTn id="11" presetID="1" presetClass="mediacall" presetSubtype="0" fill="hold" nodeType="afterEffect">
                                  <p:stCondLst>
                                    <p:cond delay="0"/>
                                  </p:stCondLst>
                                  <p:childTnLst>
                                    <p:cmd type="call" cmd="playFrom(0.0)">
                                      <p:cBhvr>
                                        <p:cTn id="12" dur="1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repeatCount="indefinite"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video>
              <p:cMediaNode vol="80000">
                <p:cTn id="25" repeatCount="indefinite"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D002D4E-0E63-4CC6-9142-42A5703881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5" name="標題 12">
            <a:extLst>
              <a:ext uri="{FF2B5EF4-FFF2-40B4-BE49-F238E27FC236}">
                <a16:creationId xmlns:a16="http://schemas.microsoft.com/office/drawing/2014/main" id="{477E29C6-818A-4440-B856-E146C2AE033D}"/>
              </a:ext>
            </a:extLst>
          </p:cNvPr>
          <p:cNvSpPr>
            <a:spLocks noGrp="1"/>
          </p:cNvSpPr>
          <p:nvPr>
            <p:ph type="title"/>
          </p:nvPr>
        </p:nvSpPr>
        <p:spPr>
          <a:xfrm>
            <a:off x="647605" y="308200"/>
            <a:ext cx="7571700" cy="702600"/>
          </a:xfrm>
        </p:spPr>
        <p:txBody>
          <a:bodyPr/>
          <a:lstStyle/>
          <a:p>
            <a:r>
              <a:rPr lang="en-US" altLang="zh-TW" sz="3400" dirty="0">
                <a:solidFill>
                  <a:srgbClr val="0091EA"/>
                </a:solidFill>
                <a:latin typeface="Times New Roman" panose="02020603050405020304" pitchFamily="18" charset="0"/>
                <a:cs typeface="Times New Roman" panose="02020603050405020304" pitchFamily="18" charset="0"/>
              </a:rPr>
              <a:t>Requirements of A-TOP Health</a:t>
            </a:r>
            <a:endParaRPr lang="zh-TW" altLang="en-US" sz="3400" dirty="0">
              <a:latin typeface="Times New Roman" panose="02020603050405020304" pitchFamily="18" charset="0"/>
              <a:cs typeface="Times New Roman" panose="02020603050405020304" pitchFamily="18" charset="0"/>
            </a:endParaRPr>
          </a:p>
        </p:txBody>
      </p:sp>
      <p:cxnSp>
        <p:nvCxnSpPr>
          <p:cNvPr id="6" name="直接连接符 23">
            <a:extLst>
              <a:ext uri="{FF2B5EF4-FFF2-40B4-BE49-F238E27FC236}">
                <a16:creationId xmlns:a16="http://schemas.microsoft.com/office/drawing/2014/main" id="{A23F9A04-BD72-4C6A-B561-30660D0736E6}"/>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78812815-8E28-413A-AA28-963CE1196869}"/>
              </a:ext>
            </a:extLst>
          </p:cNvPr>
          <p:cNvSpPr/>
          <p:nvPr/>
        </p:nvSpPr>
        <p:spPr>
          <a:xfrm>
            <a:off x="746667" y="1134517"/>
            <a:ext cx="8264710" cy="4755148"/>
          </a:xfrm>
          <a:prstGeom prst="rect">
            <a:avLst/>
          </a:prstGeom>
        </p:spPr>
        <p:txBody>
          <a:bodyPr wrap="square">
            <a:spAutoFit/>
          </a:bodyPr>
          <a:lstStyle/>
          <a:p>
            <a:pPr marL="285750" indent="-285750">
              <a:lnSpc>
                <a:spcPct val="150000"/>
              </a:lnSpc>
              <a:buFont typeface="Arial" panose="020B0604020202020204" pitchFamily="34" charset="0"/>
              <a:buChar char="•"/>
            </a:pPr>
            <a:r>
              <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3D skin analysis</a:t>
            </a:r>
          </a:p>
          <a:p>
            <a:pPr marL="285750" indent="-285750">
              <a:lnSpc>
                <a:spcPct val="150000"/>
              </a:lnSpc>
              <a:buFont typeface="Arial" panose="020B0604020202020204" pitchFamily="34" charset="0"/>
              <a:buChar char="•"/>
            </a:pPr>
            <a:r>
              <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Face lifting</a:t>
            </a:r>
          </a:p>
          <a:p>
            <a:pPr marL="285750" indent="-285750">
              <a:lnSpc>
                <a:spcPct val="150000"/>
              </a:lnSpc>
              <a:buFont typeface="Arial" panose="020B0604020202020204" pitchFamily="34" charset="0"/>
              <a:buChar char="•"/>
            </a:pPr>
            <a:r>
              <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Automated measurements</a:t>
            </a:r>
          </a:p>
          <a:p>
            <a:pPr marL="285750" indent="-285750">
              <a:lnSpc>
                <a:spcPct val="150000"/>
              </a:lnSpc>
              <a:buFont typeface="Arial" panose="020B0604020202020204" pitchFamily="34" charset="0"/>
              <a:buChar char="•"/>
            </a:pPr>
            <a:r>
              <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Complementary procedures </a:t>
            </a:r>
          </a:p>
          <a:p>
            <a:pPr marL="285750" indent="-285750">
              <a:lnSpc>
                <a:spcPct val="150000"/>
              </a:lnSpc>
              <a:buFont typeface="Arial" panose="020B0604020202020204" pitchFamily="34" charset="0"/>
              <a:buChar char="•"/>
            </a:pPr>
            <a:endPar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pPr marL="285750" indent="-285750">
              <a:lnSpc>
                <a:spcPct val="150000"/>
              </a:lnSpc>
              <a:buFont typeface="Arial" panose="020B0604020202020204" pitchFamily="34" charset="0"/>
              <a:buChar char="•"/>
            </a:pPr>
            <a:endPar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pPr marL="285750" indent="-285750">
              <a:lnSpc>
                <a:spcPct val="150000"/>
              </a:lnSpc>
              <a:buFont typeface="Arial" panose="020B0604020202020204" pitchFamily="34" charset="0"/>
              <a:buChar char="•"/>
            </a:pPr>
            <a:endPar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pPr marL="285750" indent="-285750">
              <a:lnSpc>
                <a:spcPct val="150000"/>
              </a:lnSpc>
              <a:buFont typeface="Arial" panose="020B0604020202020204" pitchFamily="34" charset="0"/>
              <a:buChar char="•"/>
            </a:pPr>
            <a:endPar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pPr marL="285750" indent="-285750">
              <a:lnSpc>
                <a:spcPct val="150000"/>
              </a:lnSpc>
              <a:buFont typeface="Arial" panose="020B0604020202020204" pitchFamily="34" charset="0"/>
              <a:buChar char="•"/>
            </a:pPr>
            <a:endParaRPr lang="en" altLang="zh-TW" sz="1800"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pPr marL="285750" indent="-285750">
              <a:lnSpc>
                <a:spcPct val="150000"/>
              </a:lnSpc>
              <a:buFont typeface="Arial" panose="020B0604020202020204" pitchFamily="34" charset="0"/>
              <a:buChar char="•"/>
            </a:pPr>
            <a:endParaRPr lang="en-US" altLang="zh-TW" dirty="0">
              <a:latin typeface="Times New Roman" panose="02020603050405020304" pitchFamily="18" charset="0"/>
              <a:ea typeface="Microsoft JhengHei" panose="020B0604030504040204" pitchFamily="34" charset="-120"/>
              <a:cs typeface="Times New Roman" panose="02020603050405020304" pitchFamily="18" charset="0"/>
            </a:endParaRPr>
          </a:p>
          <a:p>
            <a:pPr>
              <a:lnSpc>
                <a:spcPct val="150000"/>
              </a:lnSpc>
            </a:pPr>
            <a:endParaRPr lang="en-US" altLang="zh-TW"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endParaRPr lang="en-US" altLang="zh-TW" sz="1800" dirty="0">
              <a:latin typeface="Times New Roman" panose="02020603050405020304" pitchFamily="18" charset="0"/>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273862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BBD3394-E7DC-4039-8472-EBD906E3F2BF}"/>
              </a:ext>
            </a:extLst>
          </p:cNvPr>
          <p:cNvSpPr>
            <a:spLocks noGrp="1"/>
          </p:cNvSpPr>
          <p:nvPr>
            <p:ph type="ctrTitle"/>
          </p:nvPr>
        </p:nvSpPr>
        <p:spPr>
          <a:xfrm>
            <a:off x="818207" y="1991850"/>
            <a:ext cx="8156828" cy="1159800"/>
          </a:xfrm>
        </p:spPr>
        <p:txBody>
          <a:bodyPr/>
          <a:lstStyle/>
          <a:p>
            <a:pPr lvl="0">
              <a:lnSpc>
                <a:spcPct val="150000"/>
              </a:lnSpc>
            </a:pPr>
            <a:r>
              <a:rPr lang="en-US" altLang="zh-TW" sz="3200" dirty="0">
                <a:latin typeface="Times New Roman" panose="02020603050405020304" pitchFamily="18" charset="0"/>
                <a:cs typeface="Times New Roman" panose="02020603050405020304" pitchFamily="18" charset="0"/>
              </a:rPr>
              <a:t>Methods: Coarse Bounding Cages Algorithm</a:t>
            </a:r>
          </a:p>
        </p:txBody>
      </p:sp>
      <p:sp>
        <p:nvSpPr>
          <p:cNvPr id="4" name="投影片編號版面配置區 3">
            <a:extLst>
              <a:ext uri="{FF2B5EF4-FFF2-40B4-BE49-F238E27FC236}">
                <a16:creationId xmlns:a16="http://schemas.microsoft.com/office/drawing/2014/main" id="{58E218E1-08EA-4D62-868B-A4A221FB845E}"/>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2" name="圖片 1">
            <a:extLst>
              <a:ext uri="{FF2B5EF4-FFF2-40B4-BE49-F238E27FC236}">
                <a16:creationId xmlns:a16="http://schemas.microsoft.com/office/drawing/2014/main" id="{D5EAEFA8-4651-6D68-A370-79060832323D}"/>
              </a:ext>
            </a:extLst>
          </p:cNvPr>
          <p:cNvPicPr>
            <a:picLocks noChangeAspect="1"/>
          </p:cNvPicPr>
          <p:nvPr/>
        </p:nvPicPr>
        <p:blipFill rotWithShape="1">
          <a:blip r:embed="rId2"/>
          <a:srcRect b="18394"/>
          <a:stretch/>
        </p:blipFill>
        <p:spPr>
          <a:xfrm>
            <a:off x="2998585" y="2999251"/>
            <a:ext cx="3146828" cy="1598150"/>
          </a:xfrm>
          <a:prstGeom prst="rect">
            <a:avLst/>
          </a:prstGeom>
        </p:spPr>
      </p:pic>
      <p:sp>
        <p:nvSpPr>
          <p:cNvPr id="3" name="文字方塊 2">
            <a:extLst>
              <a:ext uri="{FF2B5EF4-FFF2-40B4-BE49-F238E27FC236}">
                <a16:creationId xmlns:a16="http://schemas.microsoft.com/office/drawing/2014/main" id="{41F6872A-12A9-1BD4-CBDC-05217D4D0E19}"/>
              </a:ext>
            </a:extLst>
          </p:cNvPr>
          <p:cNvSpPr txBox="1"/>
          <p:nvPr/>
        </p:nvSpPr>
        <p:spPr>
          <a:xfrm>
            <a:off x="103094" y="4749800"/>
            <a:ext cx="5768788" cy="369332"/>
          </a:xfrm>
          <a:prstGeom prst="rect">
            <a:avLst/>
          </a:prstGeom>
          <a:noFill/>
        </p:spPr>
        <p:txBody>
          <a:bodyPr wrap="square" rtlCol="0">
            <a:spAutoFit/>
          </a:bodyPr>
          <a:lstStyle/>
          <a:p>
            <a:r>
              <a:rPr kumimoji="1" lang="en-US" altLang="zh-TW" sz="900" dirty="0"/>
              <a:t>Source: Xian, C., Lin, H., &amp; Gao, S. (2009, June). Automatic generation of coarse bounding cages from dense meshes. In 2009 IEEE International Conference on Shape Modeling and Applications (pp. 21-27). IEEE.</a:t>
            </a:r>
            <a:endParaRPr kumimoji="1" lang="zh-TW" altLang="en-US" sz="900" dirty="0"/>
          </a:p>
        </p:txBody>
      </p:sp>
    </p:spTree>
    <p:extLst>
      <p:ext uri="{BB962C8B-B14F-4D97-AF65-F5344CB8AC3E}">
        <p14:creationId xmlns:p14="http://schemas.microsoft.com/office/powerpoint/2010/main" val="4601632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1395662"/>
          </a:xfrm>
        </p:spPr>
        <p:txBody>
          <a:bodyPr/>
          <a:lstStyle/>
          <a:p>
            <a:pPr>
              <a:lnSpc>
                <a:spcPct val="120000"/>
              </a:lnSpc>
            </a:pPr>
            <a:r>
              <a:rPr lang="en-US" altLang="zh-TW" sz="2000" b="1" dirty="0">
                <a:latin typeface="Times New Roman" panose="02020603050405020304" pitchFamily="18" charset="0"/>
                <a:cs typeface="Times New Roman" panose="02020603050405020304" pitchFamily="18" charset="0"/>
              </a:rPr>
              <a:t>Basic Concepts</a:t>
            </a:r>
          </a:p>
          <a:p>
            <a:pPr marL="76200" indent="0">
              <a:lnSpc>
                <a:spcPct val="175000"/>
              </a:lnSpc>
              <a:buNone/>
            </a:pPr>
            <a:endParaRPr lang="en-US" altLang="zh-TW" sz="2200" dirty="0">
              <a:latin typeface="Times New Roman" panose="02020603050405020304" pitchFamily="18" charset="0"/>
              <a:cs typeface="Times New Roman" panose="02020603050405020304" pitchFamily="18" charset="0"/>
            </a:endParaRP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1. Preliminaries</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15</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10" name="矩形 9">
            <a:extLst>
              <a:ext uri="{FF2B5EF4-FFF2-40B4-BE49-F238E27FC236}">
                <a16:creationId xmlns:a16="http://schemas.microsoft.com/office/drawing/2014/main" id="{A3FBBD8B-C323-11CF-D3C4-26D2F5CA3FD0}"/>
              </a:ext>
            </a:extLst>
          </p:cNvPr>
          <p:cNvSpPr/>
          <p:nvPr/>
        </p:nvSpPr>
        <p:spPr>
          <a:xfrm>
            <a:off x="1120590" y="1365485"/>
            <a:ext cx="7655858" cy="1325363"/>
          </a:xfrm>
          <a:prstGeom prst="rect">
            <a:avLst/>
          </a:prstGeom>
        </p:spPr>
        <p:txBody>
          <a:bodyPr wrap="square">
            <a:spAutoFit/>
          </a:bodyPr>
          <a:lstStyle/>
          <a:p>
            <a:pPr>
              <a:lnSpc>
                <a:spcPct val="175000"/>
              </a:lnSpc>
            </a:pPr>
            <a:r>
              <a:rPr lang="en-US" altLang="zh-TW" sz="1600" dirty="0">
                <a:latin typeface="Times New Roman" panose="02020603050405020304" pitchFamily="18" charset="0"/>
                <a:cs typeface="Times New Roman" panose="02020603050405020304" pitchFamily="18" charset="0"/>
              </a:rPr>
              <a:t>Given a dense mesh model with connected mesh surface, the algorithm first </a:t>
            </a:r>
            <a:r>
              <a:rPr lang="en-US" altLang="zh-TW" sz="1600" b="1" dirty="0" err="1">
                <a:latin typeface="Times New Roman" panose="02020603050405020304" pitchFamily="18" charset="0"/>
                <a:cs typeface="Times New Roman" panose="02020603050405020304" pitchFamily="18" charset="0"/>
              </a:rPr>
              <a:t>voxelizes</a:t>
            </a:r>
            <a:r>
              <a:rPr lang="en-US" altLang="zh-TW" sz="1600" dirty="0">
                <a:latin typeface="Times New Roman" panose="02020603050405020304" pitchFamily="18" charset="0"/>
                <a:cs typeface="Times New Roman" panose="02020603050405020304" pitchFamily="18" charset="0"/>
              </a:rPr>
              <a:t> the mesh model, and then </a:t>
            </a:r>
            <a:r>
              <a:rPr lang="en-US" altLang="zh-TW" sz="1600" dirty="0">
                <a:solidFill>
                  <a:srgbClr val="FF0000"/>
                </a:solidFill>
                <a:latin typeface="Times New Roman" panose="02020603050405020304" pitchFamily="18" charset="0"/>
                <a:cs typeface="Times New Roman" panose="02020603050405020304" pitchFamily="18" charset="0"/>
              </a:rPr>
              <a:t>classifies the voxels into 3 types: feature, outer and inner voxels</a:t>
            </a:r>
            <a:r>
              <a:rPr lang="en-US" altLang="zh-TW" sz="1600" dirty="0">
                <a:latin typeface="Times New Roman" panose="02020603050405020304" pitchFamily="18" charset="0"/>
                <a:cs typeface="Times New Roman" panose="02020603050405020304" pitchFamily="18" charset="0"/>
              </a:rPr>
              <a:t>. </a:t>
            </a:r>
          </a:p>
          <a:p>
            <a:pPr>
              <a:lnSpc>
                <a:spcPct val="175000"/>
              </a:lnSpc>
            </a:pPr>
            <a:r>
              <a:rPr lang="en-US" altLang="zh-TW" sz="1600" dirty="0">
                <a:latin typeface="Times New Roman" panose="02020603050405020304" pitchFamily="18" charset="0"/>
                <a:cs typeface="Times New Roman" panose="02020603050405020304" pitchFamily="18" charset="0"/>
              </a:rPr>
              <a:t>			⇒ </a:t>
            </a:r>
            <a:r>
              <a:rPr lang="en-US" altLang="zh-TW" sz="1600" b="1" dirty="0">
                <a:latin typeface="Times New Roman" panose="02020603050405020304" pitchFamily="18" charset="0"/>
                <a:cs typeface="Times New Roman" panose="02020603050405020304" pitchFamily="18" charset="0"/>
              </a:rPr>
              <a:t>tri-values distance field</a:t>
            </a:r>
          </a:p>
        </p:txBody>
      </p:sp>
      <p:sp>
        <p:nvSpPr>
          <p:cNvPr id="12" name="文字方塊 11">
            <a:extLst>
              <a:ext uri="{FF2B5EF4-FFF2-40B4-BE49-F238E27FC236}">
                <a16:creationId xmlns:a16="http://schemas.microsoft.com/office/drawing/2014/main" id="{ECBDF0CC-7C35-E578-A536-BE5EA7347786}"/>
              </a:ext>
            </a:extLst>
          </p:cNvPr>
          <p:cNvSpPr txBox="1"/>
          <p:nvPr/>
        </p:nvSpPr>
        <p:spPr>
          <a:xfrm>
            <a:off x="6301409" y="0"/>
            <a:ext cx="2905344" cy="307777"/>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CBC: </a:t>
            </a:r>
            <a:r>
              <a:rPr lang="en-US" altLang="zh-TW" sz="1400" dirty="0">
                <a:latin typeface="Times New Roman" panose="02020603050405020304" pitchFamily="18" charset="0"/>
                <a:cs typeface="Times New Roman" panose="02020603050405020304" pitchFamily="18" charset="0"/>
              </a:rPr>
              <a:t>Coarse Bounding Cages</a:t>
            </a:r>
            <a:r>
              <a:rPr kumimoji="1" lang="en-US" altLang="zh-TW" dirty="0">
                <a:latin typeface="Times New Roman" panose="02020603050405020304" pitchFamily="18" charset="0"/>
                <a:cs typeface="Times New Roman" panose="02020603050405020304" pitchFamily="18" charset="0"/>
              </a:rPr>
              <a:t> </a:t>
            </a:r>
            <a:endParaRPr kumimoji="1" lang="zh-TW" altLang="en-US"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342231E2-E9C7-7CDE-D053-A96F185F2859}"/>
              </a:ext>
            </a:extLst>
          </p:cNvPr>
          <p:cNvSpPr txBox="1"/>
          <p:nvPr/>
        </p:nvSpPr>
        <p:spPr>
          <a:xfrm>
            <a:off x="3442850" y="2239548"/>
            <a:ext cx="1314138" cy="261610"/>
          </a:xfrm>
          <a:prstGeom prst="rect">
            <a:avLst/>
          </a:prstGeom>
          <a:noFill/>
        </p:spPr>
        <p:txBody>
          <a:bodyPr wrap="square" rtlCol="0">
            <a:spAutoFit/>
          </a:bodyPr>
          <a:lstStyle/>
          <a:p>
            <a:r>
              <a:rPr kumimoji="1" lang="en-US" altLang="zh-TW" sz="1050" dirty="0">
                <a:solidFill>
                  <a:srgbClr val="FF0000"/>
                </a:solidFill>
                <a:latin typeface="Times New Roman" panose="02020603050405020304" pitchFamily="18" charset="0"/>
                <a:cs typeface="Times New Roman" panose="02020603050405020304" pitchFamily="18" charset="0"/>
              </a:rPr>
              <a:t>Assign value 0, 1, -1 </a:t>
            </a:r>
            <a:endParaRPr kumimoji="1" lang="zh-TW" altLang="en-US" sz="1050" dirty="0">
              <a:solidFill>
                <a:srgbClr val="FF0000"/>
              </a:solidFill>
              <a:latin typeface="Times New Roman" panose="02020603050405020304" pitchFamily="18" charset="0"/>
              <a:cs typeface="Times New Roman" panose="02020603050405020304" pitchFamily="18" charset="0"/>
            </a:endParaRPr>
          </a:p>
        </p:txBody>
      </p:sp>
      <p:grpSp>
        <p:nvGrpSpPr>
          <p:cNvPr id="7" name="群組 6">
            <a:extLst>
              <a:ext uri="{FF2B5EF4-FFF2-40B4-BE49-F238E27FC236}">
                <a16:creationId xmlns:a16="http://schemas.microsoft.com/office/drawing/2014/main" id="{591F4B3A-166E-89F5-3CD7-DB393F676337}"/>
              </a:ext>
            </a:extLst>
          </p:cNvPr>
          <p:cNvGrpSpPr/>
          <p:nvPr/>
        </p:nvGrpSpPr>
        <p:grpSpPr>
          <a:xfrm>
            <a:off x="1120590" y="2239548"/>
            <a:ext cx="7655858" cy="2079415"/>
            <a:chOff x="1120590" y="1982672"/>
            <a:chExt cx="7655858" cy="2079415"/>
          </a:xfrm>
        </p:grpSpPr>
        <p:sp>
          <p:nvSpPr>
            <p:cNvPr id="3" name="矩形 2">
              <a:extLst>
                <a:ext uri="{FF2B5EF4-FFF2-40B4-BE49-F238E27FC236}">
                  <a16:creationId xmlns:a16="http://schemas.microsoft.com/office/drawing/2014/main" id="{DEBF01EB-3D0C-7788-8B90-071424EBFCCD}"/>
                </a:ext>
              </a:extLst>
            </p:cNvPr>
            <p:cNvSpPr/>
            <p:nvPr/>
          </p:nvSpPr>
          <p:spPr>
            <a:xfrm>
              <a:off x="1120590" y="1982672"/>
              <a:ext cx="7655858" cy="2079415"/>
            </a:xfrm>
            <a:prstGeom prst="rect">
              <a:avLst/>
            </a:prstGeom>
          </p:spPr>
          <p:txBody>
            <a:bodyPr wrap="square">
              <a:spAutoFit/>
            </a:bodyPr>
            <a:lstStyle/>
            <a:p>
              <a:pPr>
                <a:lnSpc>
                  <a:spcPct val="175000"/>
                </a:lnSpc>
              </a:pPr>
              <a:r>
                <a:rPr lang="zh-TW" altLang="en-US" dirty="0">
                  <a:latin typeface="Times New Roman" panose="02020603050405020304" pitchFamily="18" charset="0"/>
                  <a:cs typeface="Times New Roman" panose="02020603050405020304" pitchFamily="18" charset="0"/>
                </a:rPr>
                <a:t>  </a:t>
              </a:r>
              <a:endParaRPr lang="en-US" altLang="zh-TW" dirty="0">
                <a:latin typeface="Times New Roman" panose="02020603050405020304" pitchFamily="18" charset="0"/>
                <a:cs typeface="Times New Roman" panose="02020603050405020304" pitchFamily="18" charset="0"/>
              </a:endParaRPr>
            </a:p>
            <a:p>
              <a:pPr>
                <a:lnSpc>
                  <a:spcPct val="175000"/>
                </a:lnSpc>
              </a:pPr>
              <a:r>
                <a:rPr lang="en-US" altLang="zh-TW" sz="1600" dirty="0">
                  <a:latin typeface="Times New Roman" panose="02020603050405020304" pitchFamily="18" charset="0"/>
                  <a:cs typeface="Times New Roman" panose="02020603050405020304" pitchFamily="18" charset="0"/>
                </a:rPr>
                <a:t>To measure the degree of sparseness of a CBC, we define the </a:t>
              </a:r>
              <a:r>
                <a:rPr lang="en-US" altLang="zh-TW" sz="1600" b="1" dirty="0">
                  <a:latin typeface="Times New Roman" panose="02020603050405020304" pitchFamily="18" charset="0"/>
                  <a:cs typeface="Times New Roman" panose="02020603050405020304" pitchFamily="18" charset="0"/>
                </a:rPr>
                <a:t>sparse factor</a:t>
              </a:r>
              <a:r>
                <a:rPr lang="en-US" altLang="zh-TW" sz="1600" dirty="0">
                  <a:latin typeface="Times New Roman" panose="02020603050405020304" pitchFamily="18" charset="0"/>
                  <a:cs typeface="Times New Roman" panose="02020603050405020304" pitchFamily="18" charset="0"/>
                </a:rPr>
                <a:t>, denoted by </a:t>
              </a:r>
              <a:r>
                <a:rPr lang="en-US" altLang="zh-TW" sz="1600" i="1" dirty="0">
                  <a:latin typeface="Times New Roman" panose="02020603050405020304" pitchFamily="18" charset="0"/>
                  <a:cs typeface="Times New Roman" panose="02020603050405020304" pitchFamily="18" charset="0"/>
                </a:rPr>
                <a:t>S</a:t>
              </a:r>
              <a:r>
                <a:rPr lang="en-US" altLang="zh-TW" sz="1600" i="1" baseline="-25000" dirty="0">
                  <a:latin typeface="Times New Roman" panose="02020603050405020304" pitchFamily="18" charset="0"/>
                  <a:cs typeface="Times New Roman" panose="02020603050405020304" pitchFamily="18" charset="0"/>
                </a:rPr>
                <a:t>F</a:t>
              </a:r>
              <a:r>
                <a:rPr lang="en-US" altLang="zh-TW" sz="1600" dirty="0">
                  <a:latin typeface="Times New Roman" panose="02020603050405020304" pitchFamily="18" charset="0"/>
                  <a:cs typeface="Times New Roman" panose="02020603050405020304" pitchFamily="18" charset="0"/>
                </a:rPr>
                <a:t> :</a:t>
              </a:r>
            </a:p>
            <a:p>
              <a:pPr>
                <a:lnSpc>
                  <a:spcPct val="175000"/>
                </a:lnSpc>
              </a:pPr>
              <a:endParaRPr lang="en-US" altLang="zh-TW" sz="1600" dirty="0">
                <a:latin typeface="Times New Roman" panose="02020603050405020304" pitchFamily="18" charset="0"/>
                <a:cs typeface="Times New Roman" panose="02020603050405020304" pitchFamily="18" charset="0"/>
              </a:endParaRPr>
            </a:p>
            <a:p>
              <a:pPr>
                <a:lnSpc>
                  <a:spcPct val="175000"/>
                </a:lnSpc>
              </a:pPr>
              <a:endParaRPr lang="en-US" altLang="zh-TW" dirty="0">
                <a:latin typeface="Times New Roman" panose="02020603050405020304" pitchFamily="18" charset="0"/>
                <a:cs typeface="Times New Roman" panose="02020603050405020304" pitchFamily="18" charset="0"/>
              </a:endParaRPr>
            </a:p>
            <a:p>
              <a:pPr>
                <a:lnSpc>
                  <a:spcPct val="175000"/>
                </a:lnSpc>
              </a:pPr>
              <a:r>
                <a:rPr lang="en-US" altLang="zh-TW" sz="1600" dirty="0">
                  <a:latin typeface="Times New Roman" panose="02020603050405020304" pitchFamily="18" charset="0"/>
                  <a:cs typeface="Times New Roman" panose="02020603050405020304" pitchFamily="18" charset="0"/>
                </a:rPr>
                <a:t>where, </a:t>
              </a:r>
              <a:r>
                <a:rPr lang="en-US" altLang="zh-TW" sz="1600" i="1" dirty="0">
                  <a:latin typeface="Times New Roman" panose="02020603050405020304" pitchFamily="18" charset="0"/>
                  <a:cs typeface="Times New Roman" panose="02020603050405020304" pitchFamily="18" charset="0"/>
                </a:rPr>
                <a:t>N</a:t>
              </a:r>
              <a:r>
                <a:rPr lang="en-US" altLang="zh-TW" sz="1600" i="1" baseline="-25000" dirty="0">
                  <a:latin typeface="Times New Roman" panose="02020603050405020304" pitchFamily="18" charset="0"/>
                  <a:cs typeface="Times New Roman" panose="02020603050405020304" pitchFamily="18" charset="0"/>
                </a:rPr>
                <a:t>d</a:t>
              </a:r>
              <a:r>
                <a:rPr lang="en-US" altLang="zh-TW" sz="1600" dirty="0">
                  <a:latin typeface="Times New Roman" panose="02020603050405020304" pitchFamily="18" charset="0"/>
                  <a:cs typeface="Times New Roman" panose="02020603050405020304" pitchFamily="18" charset="0"/>
                </a:rPr>
                <a:t> and </a:t>
              </a:r>
              <a:r>
                <a:rPr lang="en-US" altLang="zh-TW" sz="1600" i="1" dirty="0">
                  <a:latin typeface="Times New Roman" panose="02020603050405020304" pitchFamily="18" charset="0"/>
                  <a:cs typeface="Times New Roman" panose="02020603050405020304" pitchFamily="18" charset="0"/>
                </a:rPr>
                <a:t>N</a:t>
              </a:r>
              <a:r>
                <a:rPr lang="en-US" altLang="zh-TW" sz="1600" i="1" baseline="-25000" dirty="0">
                  <a:latin typeface="Times New Roman" panose="02020603050405020304" pitchFamily="18" charset="0"/>
                  <a:cs typeface="Times New Roman" panose="02020603050405020304" pitchFamily="18" charset="0"/>
                </a:rPr>
                <a:t>c</a:t>
              </a:r>
              <a:r>
                <a:rPr lang="en-US" altLang="zh-TW" sz="1600" dirty="0">
                  <a:latin typeface="Times New Roman" panose="02020603050405020304" pitchFamily="18" charset="0"/>
                  <a:cs typeface="Times New Roman" panose="02020603050405020304" pitchFamily="18" charset="0"/>
                </a:rPr>
                <a:t> are the numbers of vertices of a dense mesh and its CBC, respectively. </a:t>
              </a:r>
              <a:endParaRPr lang="zh-TW" altLang="en-US" b="1" dirty="0">
                <a:latin typeface="Times New Roman" panose="02020603050405020304" pitchFamily="18" charset="0"/>
                <a:cs typeface="Times New Roman" panose="02020603050405020304" pitchFamily="18" charset="0"/>
              </a:endParaRPr>
            </a:p>
          </p:txBody>
        </p:sp>
        <p:pic>
          <p:nvPicPr>
            <p:cNvPr id="6" name="圖片 5">
              <a:extLst>
                <a:ext uri="{FF2B5EF4-FFF2-40B4-BE49-F238E27FC236}">
                  <a16:creationId xmlns:a16="http://schemas.microsoft.com/office/drawing/2014/main" id="{0D7B23EE-CE7E-11BB-86BB-B5D17A28C5B0}"/>
                </a:ext>
              </a:extLst>
            </p:cNvPr>
            <p:cNvPicPr>
              <a:picLocks noChangeAspect="1"/>
            </p:cNvPicPr>
            <p:nvPr/>
          </p:nvPicPr>
          <p:blipFill>
            <a:blip r:embed="rId3"/>
            <a:stretch>
              <a:fillRect/>
            </a:stretch>
          </p:blipFill>
          <p:spPr>
            <a:xfrm>
              <a:off x="3000875" y="2903825"/>
              <a:ext cx="3142249" cy="667995"/>
            </a:xfrm>
            <a:prstGeom prst="rect">
              <a:avLst/>
            </a:prstGeom>
          </p:spPr>
        </p:pic>
      </p:grpSp>
    </p:spTree>
    <p:extLst>
      <p:ext uri="{BB962C8B-B14F-4D97-AF65-F5344CB8AC3E}">
        <p14:creationId xmlns:p14="http://schemas.microsoft.com/office/powerpoint/2010/main" val="33499670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a:lnSpc>
                <a:spcPct val="120000"/>
              </a:lnSpc>
            </a:pPr>
            <a:r>
              <a:rPr lang="en-US" altLang="zh-TW" sz="2000" b="1" dirty="0">
                <a:latin typeface="Times New Roman" panose="02020603050405020304" pitchFamily="18" charset="0"/>
                <a:cs typeface="Times New Roman" panose="02020603050405020304" pitchFamily="18" charset="0"/>
              </a:rPr>
              <a:t>Overview of the Algorithm</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1. Preliminaries</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16</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a16="http://schemas.microsoft.com/office/drawing/2014/main" id="{70A89821-429D-9A1D-188D-F9B08C4D9E94}"/>
              </a:ext>
            </a:extLst>
          </p:cNvPr>
          <p:cNvPicPr>
            <a:picLocks noChangeAspect="1"/>
          </p:cNvPicPr>
          <p:nvPr/>
        </p:nvPicPr>
        <p:blipFill>
          <a:blip r:embed="rId3"/>
          <a:stretch>
            <a:fillRect/>
          </a:stretch>
        </p:blipFill>
        <p:spPr>
          <a:xfrm>
            <a:off x="443870" y="1869003"/>
            <a:ext cx="8256260" cy="2308120"/>
          </a:xfrm>
          <a:prstGeom prst="rect">
            <a:avLst/>
          </a:prstGeom>
        </p:spPr>
      </p:pic>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5" name="文字方塊 4">
            <a:extLst>
              <a:ext uri="{FF2B5EF4-FFF2-40B4-BE49-F238E27FC236}">
                <a16:creationId xmlns:a16="http://schemas.microsoft.com/office/drawing/2014/main" id="{896560E9-212C-224D-325D-513BB3990DF8}"/>
              </a:ext>
            </a:extLst>
          </p:cNvPr>
          <p:cNvSpPr txBox="1"/>
          <p:nvPr/>
        </p:nvSpPr>
        <p:spPr>
          <a:xfrm>
            <a:off x="6301409" y="0"/>
            <a:ext cx="2905344" cy="523220"/>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PCA: </a:t>
            </a:r>
            <a:r>
              <a:rPr lang="en-US" altLang="zh-TW" sz="1400" dirty="0">
                <a:latin typeface="Times New Roman" panose="02020603050405020304" pitchFamily="18" charset="0"/>
                <a:cs typeface="Times New Roman" panose="02020603050405020304" pitchFamily="18" charset="0"/>
              </a:rPr>
              <a:t>Principal Component Analysis</a:t>
            </a:r>
            <a:endParaRPr kumimoji="1" lang="zh-TW" altLang="en-US" dirty="0">
              <a:latin typeface="Times New Roman" panose="02020603050405020304" pitchFamily="18" charset="0"/>
              <a:cs typeface="Times New Roman" panose="02020603050405020304" pitchFamily="18" charset="0"/>
            </a:endParaRPr>
          </a:p>
          <a:p>
            <a:r>
              <a:rPr kumimoji="1" lang="en-US" altLang="zh-TW" dirty="0">
                <a:latin typeface="Times New Roman" panose="02020603050405020304" pitchFamily="18" charset="0"/>
                <a:cs typeface="Times New Roman" panose="02020603050405020304" pitchFamily="18" charset="0"/>
              </a:rPr>
              <a:t> </a:t>
            </a:r>
            <a:endParaRPr kumimoji="1"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52505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1) Bounding Box Computation by PCA</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17</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10" name="矩形 9">
            <a:extLst>
              <a:ext uri="{FF2B5EF4-FFF2-40B4-BE49-F238E27FC236}">
                <a16:creationId xmlns:a16="http://schemas.microsoft.com/office/drawing/2014/main" id="{A3FBBD8B-C323-11CF-D3C4-26D2F5CA3FD0}"/>
              </a:ext>
            </a:extLst>
          </p:cNvPr>
          <p:cNvSpPr/>
          <p:nvPr/>
        </p:nvSpPr>
        <p:spPr>
          <a:xfrm>
            <a:off x="1120590" y="1457693"/>
            <a:ext cx="7655858" cy="417422"/>
          </a:xfrm>
          <a:prstGeom prst="rect">
            <a:avLst/>
          </a:prstGeom>
        </p:spPr>
        <p:txBody>
          <a:bodyPr wrap="square">
            <a:spAutoFit/>
          </a:bodyPr>
          <a:lstStyle/>
          <a:p>
            <a:pPr>
              <a:lnSpc>
                <a:spcPct val="150000"/>
              </a:lnSpc>
            </a:pPr>
            <a:r>
              <a:rPr lang="en-US" altLang="zh-TW" sz="1600" dirty="0">
                <a:latin typeface="Times New Roman" panose="02020603050405020304" pitchFamily="18" charset="0"/>
                <a:cs typeface="Times New Roman" panose="02020603050405020304" pitchFamily="18" charset="0"/>
              </a:rPr>
              <a:t>The </a:t>
            </a:r>
            <a:r>
              <a:rPr lang="en-US" altLang="zh-TW" sz="1600" b="1" dirty="0">
                <a:latin typeface="Times New Roman" panose="02020603050405020304" pitchFamily="18" charset="0"/>
                <a:cs typeface="Times New Roman" panose="02020603050405020304" pitchFamily="18" charset="0"/>
              </a:rPr>
              <a:t>(</a:t>
            </a:r>
            <a:r>
              <a:rPr lang="en-US" altLang="zh-TW" sz="1600" b="1" i="1" dirty="0">
                <a:latin typeface="Times New Roman" panose="02020603050405020304" pitchFamily="18" charset="0"/>
                <a:cs typeface="Times New Roman" panose="02020603050405020304" pitchFamily="18" charset="0"/>
              </a:rPr>
              <a:t>p, q, r</a:t>
            </a:r>
            <a:r>
              <a:rPr lang="en-US" altLang="zh-TW" sz="1600" b="1" dirty="0">
                <a:latin typeface="Times New Roman" panose="02020603050405020304" pitchFamily="18" charset="0"/>
                <a:cs typeface="Times New Roman" panose="02020603050405020304" pitchFamily="18" charset="0"/>
              </a:rPr>
              <a:t>)-</a:t>
            </a:r>
            <a:r>
              <a:rPr lang="en-US" altLang="zh-TW" sz="1600" b="1" dirty="0" err="1">
                <a:latin typeface="Times New Roman" panose="02020603050405020304" pitchFamily="18" charset="0"/>
                <a:cs typeface="Times New Roman" panose="02020603050405020304" pitchFamily="18" charset="0"/>
              </a:rPr>
              <a:t>th</a:t>
            </a:r>
            <a:r>
              <a:rPr lang="en-US" altLang="zh-TW" sz="1600" b="1" dirty="0">
                <a:latin typeface="Times New Roman" panose="02020603050405020304" pitchFamily="18" charset="0"/>
                <a:cs typeface="Times New Roman" panose="02020603050405020304" pitchFamily="18" charset="0"/>
              </a:rPr>
              <a:t> moment </a:t>
            </a:r>
            <a:r>
              <a:rPr lang="en-US" altLang="zh-TW" sz="1600" i="1" dirty="0" err="1">
                <a:latin typeface="Times New Roman" panose="02020603050405020304" pitchFamily="18" charset="0"/>
                <a:cs typeface="Times New Roman" panose="02020603050405020304" pitchFamily="18" charset="0"/>
              </a:rPr>
              <a:t>m</a:t>
            </a:r>
            <a:r>
              <a:rPr lang="en-US" altLang="zh-TW" sz="1600" i="1" baseline="-25000" dirty="0" err="1">
                <a:latin typeface="Times New Roman" panose="02020603050405020304" pitchFamily="18" charset="0"/>
                <a:cs typeface="Times New Roman" panose="02020603050405020304" pitchFamily="18" charset="0"/>
              </a:rPr>
              <a:t>pqr</a:t>
            </a:r>
            <a:r>
              <a:rPr lang="en-US" altLang="zh-TW" sz="1600" dirty="0">
                <a:latin typeface="Times New Roman" panose="02020603050405020304" pitchFamily="18" charset="0"/>
                <a:cs typeface="Times New Roman" panose="02020603050405020304" pitchFamily="18" charset="0"/>
              </a:rPr>
              <a:t> of mesh </a:t>
            </a:r>
            <a:r>
              <a:rPr lang="en-US" altLang="zh-TW" sz="1600" i="1" dirty="0">
                <a:latin typeface="Times New Roman" panose="02020603050405020304" pitchFamily="18" charset="0"/>
                <a:cs typeface="Times New Roman" panose="02020603050405020304" pitchFamily="18" charset="0"/>
              </a:rPr>
              <a:t>M</a:t>
            </a:r>
            <a:r>
              <a:rPr lang="en-US" altLang="zh-TW" sz="1600" dirty="0">
                <a:latin typeface="Times New Roman" panose="02020603050405020304" pitchFamily="18" charset="0"/>
                <a:cs typeface="Times New Roman" panose="02020603050405020304" pitchFamily="18" charset="0"/>
              </a:rPr>
              <a:t> is given by,</a:t>
            </a:r>
            <a:endParaRPr lang="zh-TW" altLang="en-US" sz="1600" dirty="0">
              <a:latin typeface="Times New Roman" panose="02020603050405020304" pitchFamily="18" charset="0"/>
              <a:cs typeface="Times New Roman" panose="02020603050405020304" pitchFamily="18" charset="0"/>
            </a:endParaRPr>
          </a:p>
        </p:txBody>
      </p:sp>
      <p:pic>
        <p:nvPicPr>
          <p:cNvPr id="19" name="圖片 18">
            <a:extLst>
              <a:ext uri="{FF2B5EF4-FFF2-40B4-BE49-F238E27FC236}">
                <a16:creationId xmlns:a16="http://schemas.microsoft.com/office/drawing/2014/main" id="{3712CDA3-8CCD-AD89-D041-8C0C6BE54692}"/>
              </a:ext>
            </a:extLst>
          </p:cNvPr>
          <p:cNvPicPr>
            <a:picLocks noChangeAspect="1"/>
          </p:cNvPicPr>
          <p:nvPr/>
        </p:nvPicPr>
        <p:blipFill>
          <a:blip r:embed="rId3"/>
          <a:stretch>
            <a:fillRect/>
          </a:stretch>
        </p:blipFill>
        <p:spPr>
          <a:xfrm>
            <a:off x="2370666" y="1902041"/>
            <a:ext cx="4402667" cy="652247"/>
          </a:xfrm>
          <a:prstGeom prst="rect">
            <a:avLst/>
          </a:prstGeom>
        </p:spPr>
      </p:pic>
      <p:pic>
        <p:nvPicPr>
          <p:cNvPr id="21" name="圖片 20">
            <a:extLst>
              <a:ext uri="{FF2B5EF4-FFF2-40B4-BE49-F238E27FC236}">
                <a16:creationId xmlns:a16="http://schemas.microsoft.com/office/drawing/2014/main" id="{2209037D-AC00-5739-0E98-AD30E4F41CD9}"/>
              </a:ext>
            </a:extLst>
          </p:cNvPr>
          <p:cNvPicPr>
            <a:picLocks noChangeAspect="1"/>
          </p:cNvPicPr>
          <p:nvPr/>
        </p:nvPicPr>
        <p:blipFill>
          <a:blip r:embed="rId4"/>
          <a:stretch>
            <a:fillRect/>
          </a:stretch>
        </p:blipFill>
        <p:spPr>
          <a:xfrm>
            <a:off x="2370666" y="3339435"/>
            <a:ext cx="4076481" cy="800198"/>
          </a:xfrm>
          <a:prstGeom prst="rect">
            <a:avLst/>
          </a:prstGeom>
        </p:spPr>
      </p:pic>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F1C2E9E1-B5B4-73FE-7AE8-E3E4C0CB373A}"/>
                  </a:ext>
                </a:extLst>
              </p:cNvPr>
              <p:cNvSpPr/>
              <p:nvPr/>
            </p:nvSpPr>
            <p:spPr>
              <a:xfrm>
                <a:off x="1120590" y="2532483"/>
                <a:ext cx="7655858" cy="806952"/>
              </a:xfrm>
              <a:prstGeom prst="rect">
                <a:avLst/>
              </a:prstGeom>
            </p:spPr>
            <p:txBody>
              <a:bodyPr wrap="square">
                <a:spAutoFit/>
              </a:bodyPr>
              <a:lstStyle/>
              <a:p>
                <a:pPr>
                  <a:lnSpc>
                    <a:spcPct val="150000"/>
                  </a:lnSpc>
                </a:pPr>
                <a:r>
                  <a:rPr lang="en-US" altLang="zh-TW" sz="1600" dirty="0">
                    <a:latin typeface="Times New Roman" panose="02020603050405020304" pitchFamily="18" charset="0"/>
                    <a:cs typeface="Times New Roman" panose="02020603050405020304" pitchFamily="18" charset="0"/>
                  </a:rPr>
                  <a:t>In the discrete form, denoting the coordinates of vertices of mesh </a:t>
                </a:r>
                <a:r>
                  <a:rPr lang="en-US" altLang="zh-TW" sz="1600" i="1" dirty="0">
                    <a:latin typeface="Times New Roman" panose="02020603050405020304" pitchFamily="18" charset="0"/>
                    <a:cs typeface="Times New Roman" panose="02020603050405020304" pitchFamily="18" charset="0"/>
                  </a:rPr>
                  <a:t>M</a:t>
                </a:r>
                <a:r>
                  <a:rPr lang="en-US" altLang="zh-TW" sz="1600" dirty="0">
                    <a:latin typeface="Times New Roman" panose="02020603050405020304" pitchFamily="18" charset="0"/>
                    <a:cs typeface="Times New Roman" panose="02020603050405020304" pitchFamily="18" charset="0"/>
                  </a:rPr>
                  <a:t> by </a:t>
                </a:r>
                <a14:m>
                  <m:oMath xmlns:m="http://schemas.openxmlformats.org/officeDocument/2006/math">
                    <m:sSubSup>
                      <m:sSubSupPr>
                        <m:ctrlPr>
                          <a:rPr lang="en-US" altLang="zh-TW" sz="1600" i="1" smtClean="0">
                            <a:latin typeface="Cambria Math" panose="02040503050406030204" pitchFamily="18" charset="0"/>
                            <a:cs typeface="Times New Roman" panose="02020603050405020304" pitchFamily="18" charset="0"/>
                          </a:rPr>
                        </m:ctrlPr>
                      </m:sSubSupPr>
                      <m:e>
                        <m:r>
                          <m:rPr>
                            <m:nor/>
                          </m:rPr>
                          <a:rPr lang="en-US" altLang="zh-TW" sz="1600" dirty="0">
                            <a:latin typeface="Times New Roman" panose="02020603050405020304" pitchFamily="18" charset="0"/>
                            <a:cs typeface="Times New Roman" panose="02020603050405020304" pitchFamily="18" charset="0"/>
                          </a:rPr>
                          <m:t>{</m:t>
                        </m:r>
                        <m:r>
                          <m:rPr>
                            <m:nor/>
                          </m:rPr>
                          <a:rPr lang="en-US" altLang="zh-TW" sz="1600" i="1" dirty="0">
                            <a:latin typeface="Times New Roman" panose="02020603050405020304" pitchFamily="18" charset="0"/>
                            <a:cs typeface="Times New Roman" panose="02020603050405020304" pitchFamily="18" charset="0"/>
                          </a:rPr>
                          <m:t>x</m:t>
                        </m:r>
                        <m:r>
                          <m:rPr>
                            <m:nor/>
                          </m:rPr>
                          <a:rPr lang="en-US" altLang="zh-TW" sz="1600" i="1" baseline="-25000" dirty="0">
                            <a:latin typeface="Times New Roman" panose="02020603050405020304" pitchFamily="18" charset="0"/>
                            <a:cs typeface="Times New Roman" panose="02020603050405020304" pitchFamily="18" charset="0"/>
                          </a:rPr>
                          <m:t>i</m:t>
                        </m:r>
                        <m:r>
                          <m:rPr>
                            <m:nor/>
                          </m:rPr>
                          <a:rPr lang="en-US" altLang="zh-TW" sz="1600" i="1" dirty="0">
                            <a:latin typeface="Times New Roman" panose="02020603050405020304" pitchFamily="18" charset="0"/>
                            <a:cs typeface="Times New Roman" panose="02020603050405020304" pitchFamily="18" charset="0"/>
                          </a:rPr>
                          <m:t>, </m:t>
                        </m:r>
                        <m:r>
                          <m:rPr>
                            <m:nor/>
                          </m:rPr>
                          <a:rPr lang="en-US" altLang="zh-TW" sz="1600" i="1" dirty="0">
                            <a:latin typeface="Times New Roman" panose="02020603050405020304" pitchFamily="18" charset="0"/>
                            <a:cs typeface="Times New Roman" panose="02020603050405020304" pitchFamily="18" charset="0"/>
                          </a:rPr>
                          <m:t>yi</m:t>
                        </m:r>
                        <m:r>
                          <m:rPr>
                            <m:nor/>
                          </m:rPr>
                          <a:rPr lang="en-US" altLang="zh-TW" sz="1600" i="1" dirty="0">
                            <a:latin typeface="Times New Roman" panose="02020603050405020304" pitchFamily="18" charset="0"/>
                            <a:cs typeface="Times New Roman" panose="02020603050405020304" pitchFamily="18" charset="0"/>
                          </a:rPr>
                          <m:t>, </m:t>
                        </m:r>
                        <m:r>
                          <m:rPr>
                            <m:nor/>
                          </m:rPr>
                          <a:rPr lang="en-US" altLang="zh-TW" sz="1600" i="1" dirty="0">
                            <a:latin typeface="Times New Roman" panose="02020603050405020304" pitchFamily="18" charset="0"/>
                            <a:cs typeface="Times New Roman" panose="02020603050405020304" pitchFamily="18" charset="0"/>
                          </a:rPr>
                          <m:t>zi</m:t>
                        </m:r>
                        <m:r>
                          <m:rPr>
                            <m:nor/>
                          </m:rPr>
                          <a:rPr lang="en-US" altLang="zh-TW" sz="1600" dirty="0">
                            <a:latin typeface="Times New Roman" panose="02020603050405020304" pitchFamily="18" charset="0"/>
                            <a:cs typeface="Times New Roman" panose="02020603050405020304" pitchFamily="18" charset="0"/>
                          </a:rPr>
                          <m:t>}</m:t>
                        </m:r>
                      </m:e>
                      <m:sub>
                        <m:r>
                          <a:rPr lang="en-US" altLang="zh-TW" sz="1600" b="0" i="1" smtClean="0">
                            <a:latin typeface="Cambria Math" panose="02040503050406030204" pitchFamily="18" charset="0"/>
                            <a:cs typeface="Times New Roman" panose="02020603050405020304" pitchFamily="18" charset="0"/>
                          </a:rPr>
                          <m:t>𝑖</m:t>
                        </m:r>
                        <m:r>
                          <a:rPr lang="en-US" altLang="zh-TW" sz="1600" b="0" i="1" smtClean="0">
                            <a:latin typeface="Cambria Math" panose="02040503050406030204" pitchFamily="18" charset="0"/>
                            <a:cs typeface="Times New Roman" panose="02020603050405020304" pitchFamily="18" charset="0"/>
                          </a:rPr>
                          <m:t>=1</m:t>
                        </m:r>
                      </m:sub>
                      <m:sup>
                        <m:r>
                          <a:rPr lang="en-US" altLang="zh-TW" sz="1600" b="0" i="1" smtClean="0">
                            <a:latin typeface="Cambria Math" panose="02040503050406030204" pitchFamily="18" charset="0"/>
                            <a:cs typeface="Times New Roman" panose="02020603050405020304" pitchFamily="18" charset="0"/>
                          </a:rPr>
                          <m:t>𝑁</m:t>
                        </m:r>
                      </m:sup>
                    </m:sSubSup>
                  </m:oMath>
                </a14:m>
                <a:r>
                  <a:rPr lang="en-US" altLang="zh-TW" sz="1600" dirty="0">
                    <a:latin typeface="Times New Roman" panose="02020603050405020304" pitchFamily="18" charset="0"/>
                    <a:cs typeface="Times New Roman" panose="02020603050405020304" pitchFamily="18" charset="0"/>
                  </a:rPr>
                  <a:t>, its (</a:t>
                </a:r>
                <a:r>
                  <a:rPr lang="en-US" altLang="zh-TW" sz="1600" i="1" dirty="0" err="1">
                    <a:latin typeface="Times New Roman" panose="02020603050405020304" pitchFamily="18" charset="0"/>
                    <a:cs typeface="Times New Roman" panose="02020603050405020304" pitchFamily="18" charset="0"/>
                  </a:rPr>
                  <a:t>p,q,r</a:t>
                </a:r>
                <a:r>
                  <a:rPr lang="en-US" altLang="zh-TW" sz="1600" dirty="0">
                    <a:latin typeface="Times New Roman" panose="02020603050405020304" pitchFamily="18" charset="0"/>
                    <a:cs typeface="Times New Roman" panose="02020603050405020304" pitchFamily="18" charset="0"/>
                  </a:rPr>
                  <a:t>)-</a:t>
                </a:r>
                <a:r>
                  <a:rPr lang="en-US" altLang="zh-TW" sz="1600" dirty="0" err="1">
                    <a:latin typeface="Times New Roman" panose="02020603050405020304" pitchFamily="18" charset="0"/>
                    <a:cs typeface="Times New Roman" panose="02020603050405020304" pitchFamily="18" charset="0"/>
                  </a:rPr>
                  <a:t>th</a:t>
                </a:r>
                <a:r>
                  <a:rPr lang="en-US" altLang="zh-TW" sz="1600" dirty="0">
                    <a:latin typeface="Times New Roman" panose="02020603050405020304" pitchFamily="18" charset="0"/>
                    <a:cs typeface="Times New Roman" panose="02020603050405020304" pitchFamily="18" charset="0"/>
                  </a:rPr>
                  <a:t> moment can be </a:t>
                </a:r>
                <a:r>
                  <a:rPr lang="en-US" altLang="zh-TW" sz="1600" b="1" dirty="0">
                    <a:latin typeface="Times New Roman" panose="02020603050405020304" pitchFamily="18" charset="0"/>
                    <a:cs typeface="Times New Roman" panose="02020603050405020304" pitchFamily="18" charset="0"/>
                  </a:rPr>
                  <a:t>approximated</a:t>
                </a:r>
                <a:r>
                  <a:rPr lang="en-US" altLang="zh-TW" sz="1600" dirty="0">
                    <a:latin typeface="Times New Roman" panose="02020603050405020304" pitchFamily="18" charset="0"/>
                    <a:cs typeface="Times New Roman" panose="02020603050405020304" pitchFamily="18" charset="0"/>
                  </a:rPr>
                  <a:t> by</a:t>
                </a:r>
                <a:endParaRPr lang="zh-TW" altLang="en-US" sz="1600" dirty="0">
                  <a:latin typeface="Times New Roman" panose="02020603050405020304" pitchFamily="18" charset="0"/>
                  <a:cs typeface="Times New Roman" panose="02020603050405020304" pitchFamily="18" charset="0"/>
                </a:endParaRPr>
              </a:p>
            </p:txBody>
          </p:sp>
        </mc:Choice>
        <mc:Fallback xmlns="">
          <p:sp>
            <p:nvSpPr>
              <p:cNvPr id="22" name="矩形 21">
                <a:extLst>
                  <a:ext uri="{FF2B5EF4-FFF2-40B4-BE49-F238E27FC236}">
                    <a16:creationId xmlns:a16="http://schemas.microsoft.com/office/drawing/2014/main" id="{F1C2E9E1-B5B4-73FE-7AE8-E3E4C0CB373A}"/>
                  </a:ext>
                </a:extLst>
              </p:cNvPr>
              <p:cNvSpPr>
                <a:spLocks noRot="1" noChangeAspect="1" noMove="1" noResize="1" noEditPoints="1" noAdjustHandles="1" noChangeArrowheads="1" noChangeShapeType="1" noTextEdit="1"/>
              </p:cNvSpPr>
              <p:nvPr/>
            </p:nvSpPr>
            <p:spPr>
              <a:xfrm>
                <a:off x="1120590" y="2532483"/>
                <a:ext cx="7655858" cy="806952"/>
              </a:xfrm>
              <a:prstGeom prst="rect">
                <a:avLst/>
              </a:prstGeom>
              <a:blipFill>
                <a:blip r:embed="rId5"/>
                <a:stretch>
                  <a:fillRect l="-497" b="-7692"/>
                </a:stretch>
              </a:blipFill>
            </p:spPr>
            <p:txBody>
              <a:bodyPr/>
              <a:lstStyle/>
              <a:p>
                <a:r>
                  <a:rPr lang="zh-TW" altLang="en-US">
                    <a:noFill/>
                  </a:rPr>
                  <a:t> </a:t>
                </a:r>
              </a:p>
            </p:txBody>
          </p:sp>
        </mc:Fallback>
      </mc:AlternateContent>
      <p:sp>
        <p:nvSpPr>
          <p:cNvPr id="25" name="矩形 24">
            <a:extLst>
              <a:ext uri="{FF2B5EF4-FFF2-40B4-BE49-F238E27FC236}">
                <a16:creationId xmlns:a16="http://schemas.microsoft.com/office/drawing/2014/main" id="{249F63DB-97F3-12C5-FA46-7FA4BBBD295A}"/>
              </a:ext>
            </a:extLst>
          </p:cNvPr>
          <p:cNvSpPr/>
          <p:nvPr/>
        </p:nvSpPr>
        <p:spPr>
          <a:xfrm>
            <a:off x="1120590" y="4281743"/>
            <a:ext cx="7839096" cy="422552"/>
          </a:xfrm>
          <a:prstGeom prst="rect">
            <a:avLst/>
          </a:prstGeom>
        </p:spPr>
        <p:txBody>
          <a:bodyPr wrap="square">
            <a:spAutoFit/>
          </a:bodyPr>
          <a:lstStyle/>
          <a:p>
            <a:pPr>
              <a:lnSpc>
                <a:spcPct val="150000"/>
              </a:lnSpc>
            </a:pPr>
            <a:r>
              <a:rPr lang="en-US" altLang="zh-TW" sz="1600" dirty="0">
                <a:latin typeface="Times New Roman" panose="02020603050405020304" pitchFamily="18" charset="0"/>
                <a:cs typeface="Times New Roman" panose="02020603050405020304" pitchFamily="18" charset="0"/>
              </a:rPr>
              <a:t>⇒ </a:t>
            </a:r>
            <a:r>
              <a:rPr lang="en-US" altLang="zh-TW" sz="1600" b="1" dirty="0">
                <a:latin typeface="Times New Roman" panose="02020603050405020304" pitchFamily="18" charset="0"/>
                <a:cs typeface="Times New Roman" panose="02020603050405020304" pitchFamily="18" charset="0"/>
              </a:rPr>
              <a:t>3 characteristic direction vectors </a:t>
            </a:r>
            <a:r>
              <a:rPr lang="en-US" altLang="zh-TW" sz="1600" dirty="0">
                <a:latin typeface="Times New Roman" panose="02020603050405020304" pitchFamily="18" charset="0"/>
                <a:cs typeface="Times New Roman" panose="02020603050405020304" pitchFamily="18" charset="0"/>
              </a:rPr>
              <a:t>as the axes of a new Cartesian coordinate system</a:t>
            </a:r>
            <a:endParaRPr lang="zh-TW" altLang="en-US" sz="1600" dirty="0">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9F4BD302-3E08-9565-B1E7-63EAE25A799F}"/>
              </a:ext>
            </a:extLst>
          </p:cNvPr>
          <p:cNvSpPr txBox="1"/>
          <p:nvPr/>
        </p:nvSpPr>
        <p:spPr>
          <a:xfrm>
            <a:off x="6301409" y="0"/>
            <a:ext cx="2905344" cy="307777"/>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SVD: S</a:t>
            </a:r>
            <a:r>
              <a:rPr lang="en-US" altLang="zh-TW" dirty="0">
                <a:latin typeface="Times New Roman" panose="02020603050405020304" pitchFamily="18" charset="0"/>
                <a:cs typeface="Times New Roman" panose="02020603050405020304" pitchFamily="18" charset="0"/>
              </a:rPr>
              <a:t>ingular Value Decomposition </a:t>
            </a:r>
            <a:endParaRPr kumimoji="1" lang="zh-TW" altLang="en-US" dirty="0">
              <a:latin typeface="Times New Roman" panose="02020603050405020304" pitchFamily="18" charset="0"/>
              <a:cs typeface="Times New Roman" panose="02020603050405020304" pitchFamily="18" charset="0"/>
            </a:endParaRPr>
          </a:p>
        </p:txBody>
      </p:sp>
      <p:sp>
        <p:nvSpPr>
          <p:cNvPr id="28" name="文字方塊 27">
            <a:extLst>
              <a:ext uri="{FF2B5EF4-FFF2-40B4-BE49-F238E27FC236}">
                <a16:creationId xmlns:a16="http://schemas.microsoft.com/office/drawing/2014/main" id="{0F56DAEE-89A8-8BB7-EEC9-B05859A1FB1D}"/>
              </a:ext>
            </a:extLst>
          </p:cNvPr>
          <p:cNvSpPr txBox="1"/>
          <p:nvPr/>
        </p:nvSpPr>
        <p:spPr>
          <a:xfrm>
            <a:off x="370920" y="4195406"/>
            <a:ext cx="2983242" cy="276999"/>
          </a:xfrm>
          <a:prstGeom prst="rect">
            <a:avLst/>
          </a:prstGeom>
          <a:noFill/>
        </p:spPr>
        <p:txBody>
          <a:bodyPr wrap="square" rtlCol="0">
            <a:spAutoFit/>
          </a:bodyPr>
          <a:lstStyle/>
          <a:p>
            <a:r>
              <a:rPr kumimoji="1" lang="en-US" altLang="zh-TW" sz="1200" dirty="0">
                <a:solidFill>
                  <a:srgbClr val="FF0000"/>
                </a:solidFill>
                <a:latin typeface="Times New Roman" panose="02020603050405020304" pitchFamily="18" charset="0"/>
                <a:cs typeface="Times New Roman" panose="02020603050405020304" pitchFamily="18" charset="0"/>
              </a:rPr>
              <a:t>SVD to Covariance Matrix obtained from (3) </a:t>
            </a:r>
            <a:endParaRPr kumimoji="1" lang="zh-TW" altLang="en-US"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3536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2) Voxelization and Tri-value Distance Field Calculation</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18</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10" name="矩形 9">
            <a:extLst>
              <a:ext uri="{FF2B5EF4-FFF2-40B4-BE49-F238E27FC236}">
                <a16:creationId xmlns:a16="http://schemas.microsoft.com/office/drawing/2014/main" id="{A3FBBD8B-C323-11CF-D3C4-26D2F5CA3FD0}"/>
              </a:ext>
            </a:extLst>
          </p:cNvPr>
          <p:cNvSpPr/>
          <p:nvPr/>
        </p:nvSpPr>
        <p:spPr>
          <a:xfrm>
            <a:off x="1120590" y="1457693"/>
            <a:ext cx="7655858" cy="786754"/>
          </a:xfrm>
          <a:prstGeom prst="rect">
            <a:avLst/>
          </a:prstGeom>
        </p:spPr>
        <p:txBody>
          <a:bodyPr wrap="square">
            <a:spAutoFit/>
          </a:bodyPr>
          <a:lstStyle/>
          <a:p>
            <a:pPr>
              <a:lnSpc>
                <a:spcPct val="150000"/>
              </a:lnSpc>
            </a:pPr>
            <a:r>
              <a:rPr lang="en-US" altLang="zh-TW" sz="1600" dirty="0">
                <a:latin typeface="Times New Roman" panose="02020603050405020304" pitchFamily="18" charset="0"/>
                <a:cs typeface="Times New Roman" panose="02020603050405020304" pitchFamily="18" charset="0"/>
              </a:rPr>
              <a:t>To identify feature voxels, we need to check which voxels the mesh </a:t>
            </a:r>
            <a:r>
              <a:rPr lang="en-US" altLang="zh-TW" sz="1600" i="1" dirty="0">
                <a:latin typeface="Times New Roman" panose="02020603050405020304" pitchFamily="18" charset="0"/>
                <a:cs typeface="Times New Roman" panose="02020603050405020304" pitchFamily="18" charset="0"/>
              </a:rPr>
              <a:t>M</a:t>
            </a:r>
            <a:r>
              <a:rPr lang="en-US" altLang="zh-TW" sz="1600" dirty="0">
                <a:latin typeface="Times New Roman" panose="02020603050405020304" pitchFamily="18" charset="0"/>
                <a:cs typeface="Times New Roman" panose="02020603050405020304" pitchFamily="18" charset="0"/>
              </a:rPr>
              <a:t> intersects with.</a:t>
            </a:r>
          </a:p>
          <a:p>
            <a:pPr>
              <a:lnSpc>
                <a:spcPct val="150000"/>
              </a:lnSpc>
            </a:pPr>
            <a:r>
              <a:rPr lang="en-US" altLang="zh-TW" sz="1600" b="1" dirty="0">
                <a:latin typeface="Times New Roman" panose="02020603050405020304" pitchFamily="18" charset="0"/>
                <a:cs typeface="Times New Roman" panose="02020603050405020304" pitchFamily="18" charset="0"/>
              </a:rPr>
              <a:t>Max-norm Distance Computation Method:</a:t>
            </a:r>
            <a:endParaRPr lang="zh-TW" altLang="en-US" sz="1600" dirty="0">
              <a:latin typeface="Times New Roman" panose="02020603050405020304" pitchFamily="18" charset="0"/>
              <a:cs typeface="Times New Roman" panose="02020603050405020304" pitchFamily="18" charset="0"/>
            </a:endParaRPr>
          </a:p>
        </p:txBody>
      </p:sp>
      <p:pic>
        <p:nvPicPr>
          <p:cNvPr id="6" name="圖片 5">
            <a:extLst>
              <a:ext uri="{FF2B5EF4-FFF2-40B4-BE49-F238E27FC236}">
                <a16:creationId xmlns:a16="http://schemas.microsoft.com/office/drawing/2014/main" id="{1BAAB094-A49F-6F07-0AE9-D0F8729DABDB}"/>
              </a:ext>
            </a:extLst>
          </p:cNvPr>
          <p:cNvPicPr>
            <a:picLocks noChangeAspect="1"/>
          </p:cNvPicPr>
          <p:nvPr/>
        </p:nvPicPr>
        <p:blipFill>
          <a:blip r:embed="rId3"/>
          <a:stretch>
            <a:fillRect/>
          </a:stretch>
        </p:blipFill>
        <p:spPr>
          <a:xfrm>
            <a:off x="4728456" y="2350694"/>
            <a:ext cx="3950278" cy="2347956"/>
          </a:xfrm>
          <a:prstGeom prst="rect">
            <a:avLst/>
          </a:prstGeom>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01F5D9A-6341-F19E-6FB7-8B5490756AA8}"/>
                  </a:ext>
                </a:extLst>
              </p:cNvPr>
              <p:cNvSpPr/>
              <p:nvPr/>
            </p:nvSpPr>
            <p:spPr>
              <a:xfrm>
                <a:off x="1120590" y="2271970"/>
                <a:ext cx="3801034" cy="1797928"/>
              </a:xfrm>
              <a:prstGeom prst="rect">
                <a:avLst/>
              </a:prstGeom>
            </p:spPr>
            <p:txBody>
              <a:bodyPr wrap="square">
                <a:spAutoFit/>
              </a:bodyPr>
              <a:lstStyle/>
              <a:p>
                <a:pPr>
                  <a:lnSpc>
                    <a:spcPct val="150000"/>
                  </a:lnSpc>
                </a:pPr>
                <a:r>
                  <a:rPr lang="en-US" altLang="zh-TW" dirty="0">
                    <a:latin typeface="Times New Roman" panose="02020603050405020304" pitchFamily="18" charset="0"/>
                    <a:cs typeface="Times New Roman" panose="02020603050405020304" pitchFamily="18" charset="0"/>
                  </a:rPr>
                  <a:t>Let </a:t>
                </a:r>
                <a:r>
                  <a:rPr lang="en-US" altLang="zh-TW" i="1" dirty="0" err="1">
                    <a:latin typeface="Times New Roman" panose="02020603050405020304" pitchFamily="18" charset="0"/>
                    <a:cs typeface="Times New Roman" panose="02020603050405020304" pitchFamily="18" charset="0"/>
                  </a:rPr>
                  <a:t>w</a:t>
                </a:r>
                <a:r>
                  <a:rPr lang="en-US" altLang="zh-TW" i="1" baseline="-25000" dirty="0" err="1">
                    <a:latin typeface="Times New Roman" panose="02020603050405020304" pitchFamily="18" charset="0"/>
                    <a:cs typeface="Times New Roman" panose="02020603050405020304" pitchFamily="18" charset="0"/>
                  </a:rPr>
                  <a:t>v</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d</a:t>
                </a:r>
                <a:r>
                  <a:rPr lang="en-US" altLang="zh-TW" i="1" baseline="-25000"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 be the length of an edge of a voxel and the max-norm distance from its center to a triangle of mesh </a:t>
                </a:r>
                <a:r>
                  <a:rPr lang="en-US" altLang="zh-TW" i="1" dirty="0">
                    <a:latin typeface="Times New Roman" panose="02020603050405020304" pitchFamily="18" charset="0"/>
                    <a:cs typeface="Times New Roman" panose="02020603050405020304" pitchFamily="18" charset="0"/>
                  </a:rPr>
                  <a:t>M</a:t>
                </a:r>
                <a:r>
                  <a:rPr lang="en-US" altLang="zh-TW" dirty="0">
                    <a:latin typeface="Times New Roman" panose="02020603050405020304" pitchFamily="18" charset="0"/>
                    <a:cs typeface="Times New Roman" panose="02020603050405020304" pitchFamily="18" charset="0"/>
                  </a:rPr>
                  <a:t>.</a:t>
                </a:r>
              </a:p>
              <a:p>
                <a:pPr>
                  <a:lnSpc>
                    <a:spcPct val="150000"/>
                  </a:lnSpc>
                </a:pPr>
                <a:r>
                  <a:rPr lang="en-US" altLang="zh-TW" dirty="0">
                    <a:latin typeface="Times New Roman" panose="02020603050405020304" pitchFamily="18" charset="0"/>
                    <a:cs typeface="Times New Roman" panose="02020603050405020304" pitchFamily="18" charset="0"/>
                  </a:rPr>
                  <a:t>If </a:t>
                </a:r>
                <a:r>
                  <a:rPr lang="en-US" altLang="zh-TW" i="1" dirty="0">
                    <a:solidFill>
                      <a:srgbClr val="FF0000"/>
                    </a:solidFill>
                    <a:latin typeface="Times New Roman" panose="02020603050405020304" pitchFamily="18" charset="0"/>
                    <a:cs typeface="Times New Roman" panose="02020603050405020304" pitchFamily="18" charset="0"/>
                  </a:rPr>
                  <a:t>d</a:t>
                </a:r>
                <a:r>
                  <a:rPr lang="en-US" altLang="zh-TW" i="1" baseline="-25000" dirty="0">
                    <a:solidFill>
                      <a:srgbClr val="FF0000"/>
                    </a:solidFill>
                    <a:latin typeface="Times New Roman" panose="02020603050405020304" pitchFamily="18" charset="0"/>
                    <a:cs typeface="Times New Roman" panose="02020603050405020304" pitchFamily="18" charset="0"/>
                  </a:rPr>
                  <a:t>∞</a:t>
                </a:r>
                <a:r>
                  <a:rPr lang="en-US" altLang="zh-TW" dirty="0">
                    <a:solidFill>
                      <a:srgbClr val="FF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altLang="zh-TW" i="1" smtClean="0">
                            <a:solidFill>
                              <a:srgbClr val="FF0000"/>
                            </a:solidFill>
                            <a:latin typeface="Cambria Math" panose="02040503050406030204" pitchFamily="18" charset="0"/>
                            <a:cs typeface="Times New Roman" panose="02020603050405020304" pitchFamily="18" charset="0"/>
                          </a:rPr>
                        </m:ctrlPr>
                      </m:fPr>
                      <m:num>
                        <m:r>
                          <m:rPr>
                            <m:nor/>
                          </m:rPr>
                          <a:rPr lang="en-US" altLang="zh-TW" i="1" dirty="0">
                            <a:solidFill>
                              <a:srgbClr val="FF0000"/>
                            </a:solidFill>
                            <a:latin typeface="Times New Roman" panose="02020603050405020304" pitchFamily="18" charset="0"/>
                            <a:cs typeface="Times New Roman" panose="02020603050405020304" pitchFamily="18" charset="0"/>
                          </a:rPr>
                          <m:t>w</m:t>
                        </m:r>
                      </m:num>
                      <m:den>
                        <m:r>
                          <a:rPr lang="en-US" altLang="zh-TW" b="0" i="1" smtClean="0">
                            <a:solidFill>
                              <a:srgbClr val="FF0000"/>
                            </a:solidFill>
                            <a:latin typeface="Cambria Math" panose="02040503050406030204" pitchFamily="18" charset="0"/>
                            <a:cs typeface="Times New Roman" panose="02020603050405020304" pitchFamily="18" charset="0"/>
                          </a:rPr>
                          <m:t>2</m:t>
                        </m:r>
                      </m:den>
                    </m:f>
                  </m:oMath>
                </a14:m>
                <a:r>
                  <a:rPr lang="en-US" altLang="zh-TW" dirty="0">
                    <a:latin typeface="Times New Roman" panose="02020603050405020304" pitchFamily="18" charset="0"/>
                    <a:cs typeface="Times New Roman" panose="02020603050405020304" pitchFamily="18" charset="0"/>
                  </a:rPr>
                  <a:t>, the voxel intersects with the triangle</a:t>
                </a:r>
              </a:p>
              <a:p>
                <a:pPr>
                  <a:lnSpc>
                    <a:spcPct val="150000"/>
                  </a:lnSpc>
                </a:pPr>
                <a:r>
                  <a:rPr lang="en-US" altLang="zh-TW" sz="1400" dirty="0">
                    <a:latin typeface="Times New Roman" panose="02020603050405020304" pitchFamily="18" charset="0"/>
                    <a:cs typeface="Times New Roman" panose="02020603050405020304" pitchFamily="18" charset="0"/>
                  </a:rPr>
                  <a:t>⇒ </a:t>
                </a:r>
                <a:r>
                  <a:rPr lang="en-US" altLang="zh-TW" b="1" dirty="0">
                    <a:latin typeface="Times New Roman" panose="02020603050405020304" pitchFamily="18" charset="0"/>
                    <a:cs typeface="Times New Roman" panose="02020603050405020304" pitchFamily="18" charset="0"/>
                  </a:rPr>
                  <a:t>identified as a feature voxel, assigned value 0</a:t>
                </a:r>
              </a:p>
            </p:txBody>
          </p:sp>
        </mc:Choice>
        <mc:Fallback xmlns="">
          <p:sp>
            <p:nvSpPr>
              <p:cNvPr id="7" name="矩形 6">
                <a:extLst>
                  <a:ext uri="{FF2B5EF4-FFF2-40B4-BE49-F238E27FC236}">
                    <a16:creationId xmlns:a16="http://schemas.microsoft.com/office/drawing/2014/main" id="{C01F5D9A-6341-F19E-6FB7-8B5490756AA8}"/>
                  </a:ext>
                </a:extLst>
              </p:cNvPr>
              <p:cNvSpPr>
                <a:spLocks noRot="1" noChangeAspect="1" noMove="1" noResize="1" noEditPoints="1" noAdjustHandles="1" noChangeArrowheads="1" noChangeShapeType="1" noTextEdit="1"/>
              </p:cNvSpPr>
              <p:nvPr/>
            </p:nvSpPr>
            <p:spPr>
              <a:xfrm>
                <a:off x="1120590" y="2271970"/>
                <a:ext cx="3801034" cy="1797928"/>
              </a:xfrm>
              <a:prstGeom prst="rect">
                <a:avLst/>
              </a:prstGeom>
              <a:blipFill>
                <a:blip r:embed="rId4"/>
                <a:stretch>
                  <a:fillRect l="-667" r="-1333" b="-3521"/>
                </a:stretch>
              </a:blipFill>
            </p:spPr>
            <p:txBody>
              <a:bodyPr/>
              <a:lstStyle/>
              <a:p>
                <a:r>
                  <a:rPr lang="zh-TW" altLang="en-US">
                    <a:noFill/>
                  </a:rPr>
                  <a:t> </a:t>
                </a:r>
              </a:p>
            </p:txBody>
          </p:sp>
        </mc:Fallback>
      </mc:AlternateContent>
      <p:sp>
        <p:nvSpPr>
          <p:cNvPr id="11" name="文字方塊 10">
            <a:extLst>
              <a:ext uri="{FF2B5EF4-FFF2-40B4-BE49-F238E27FC236}">
                <a16:creationId xmlns:a16="http://schemas.microsoft.com/office/drawing/2014/main" id="{925BABEA-F210-CD01-47EA-87AE08D145B6}"/>
              </a:ext>
            </a:extLst>
          </p:cNvPr>
          <p:cNvSpPr txBox="1"/>
          <p:nvPr/>
        </p:nvSpPr>
        <p:spPr>
          <a:xfrm>
            <a:off x="1207008" y="2093976"/>
            <a:ext cx="184731" cy="307777"/>
          </a:xfrm>
          <a:prstGeom prst="rect">
            <a:avLst/>
          </a:prstGeom>
          <a:noFill/>
        </p:spPr>
        <p:txBody>
          <a:bodyPr wrap="none" rtlCol="0">
            <a:spAutoFit/>
          </a:bodyPr>
          <a:lstStyle/>
          <a:p>
            <a:endParaRPr kumimoji="1" lang="zh-TW" altLang="en-US" dirty="0"/>
          </a:p>
        </p:txBody>
      </p:sp>
    </p:spTree>
    <p:extLst>
      <p:ext uri="{BB962C8B-B14F-4D97-AF65-F5344CB8AC3E}">
        <p14:creationId xmlns:p14="http://schemas.microsoft.com/office/powerpoint/2010/main" val="6898096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2) Voxelization and Tri-value Distance Field Calculation</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19</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10" name="矩形 9">
            <a:extLst>
              <a:ext uri="{FF2B5EF4-FFF2-40B4-BE49-F238E27FC236}">
                <a16:creationId xmlns:a16="http://schemas.microsoft.com/office/drawing/2014/main" id="{A3FBBD8B-C323-11CF-D3C4-26D2F5CA3FD0}"/>
              </a:ext>
            </a:extLst>
          </p:cNvPr>
          <p:cNvSpPr/>
          <p:nvPr/>
        </p:nvSpPr>
        <p:spPr>
          <a:xfrm>
            <a:off x="1120590" y="1457693"/>
            <a:ext cx="7655858" cy="417422"/>
          </a:xfrm>
          <a:prstGeom prst="rect">
            <a:avLst/>
          </a:prstGeom>
        </p:spPr>
        <p:txBody>
          <a:bodyPr wrap="square">
            <a:spAutoFit/>
          </a:bodyPr>
          <a:lstStyle/>
          <a:p>
            <a:pPr>
              <a:lnSpc>
                <a:spcPct val="150000"/>
              </a:lnSpc>
            </a:pPr>
            <a:r>
              <a:rPr lang="en-US" altLang="zh-TW" sz="1600" b="1" dirty="0">
                <a:latin typeface="Times New Roman" panose="02020603050405020304" pitchFamily="18" charset="0"/>
                <a:cs typeface="Times New Roman" panose="02020603050405020304" pitchFamily="18" charset="0"/>
              </a:rPr>
              <a:t>Filling Algorithm:</a:t>
            </a:r>
            <a:endParaRPr lang="zh-TW" altLang="en-US" sz="1600" dirty="0">
              <a:latin typeface="Times New Roman" panose="02020603050405020304" pitchFamily="18" charset="0"/>
              <a:cs typeface="Times New Roman" panose="02020603050405020304" pitchFamily="18" charset="0"/>
            </a:endParaRPr>
          </a:p>
        </p:txBody>
      </p:sp>
      <p:sp>
        <p:nvSpPr>
          <p:cNvPr id="11" name="文字方塊 10">
            <a:extLst>
              <a:ext uri="{FF2B5EF4-FFF2-40B4-BE49-F238E27FC236}">
                <a16:creationId xmlns:a16="http://schemas.microsoft.com/office/drawing/2014/main" id="{925BABEA-F210-CD01-47EA-87AE08D145B6}"/>
              </a:ext>
            </a:extLst>
          </p:cNvPr>
          <p:cNvSpPr txBox="1"/>
          <p:nvPr/>
        </p:nvSpPr>
        <p:spPr>
          <a:xfrm>
            <a:off x="1207008" y="2093976"/>
            <a:ext cx="184731" cy="307777"/>
          </a:xfrm>
          <a:prstGeom prst="rect">
            <a:avLst/>
          </a:prstGeom>
          <a:noFill/>
        </p:spPr>
        <p:txBody>
          <a:bodyPr wrap="none" rtlCol="0">
            <a:spAutoFit/>
          </a:bodyPr>
          <a:lstStyle/>
          <a:p>
            <a:endParaRPr kumimoji="1" lang="zh-TW" altLang="en-US" dirty="0"/>
          </a:p>
        </p:txBody>
      </p:sp>
      <p:pic>
        <p:nvPicPr>
          <p:cNvPr id="2" name="圖片 1">
            <a:extLst>
              <a:ext uri="{FF2B5EF4-FFF2-40B4-BE49-F238E27FC236}">
                <a16:creationId xmlns:a16="http://schemas.microsoft.com/office/drawing/2014/main" id="{4DF8A887-1A78-2DBF-F97A-19BB180801CB}"/>
              </a:ext>
            </a:extLst>
          </p:cNvPr>
          <p:cNvPicPr>
            <a:picLocks noChangeAspect="1"/>
          </p:cNvPicPr>
          <p:nvPr/>
        </p:nvPicPr>
        <p:blipFill>
          <a:blip r:embed="rId3"/>
          <a:stretch>
            <a:fillRect/>
          </a:stretch>
        </p:blipFill>
        <p:spPr>
          <a:xfrm>
            <a:off x="2229662" y="1984248"/>
            <a:ext cx="4684676" cy="2765603"/>
          </a:xfrm>
          <a:prstGeom prst="rect">
            <a:avLst/>
          </a:prstGeom>
        </p:spPr>
      </p:pic>
    </p:spTree>
    <p:extLst>
      <p:ext uri="{BB962C8B-B14F-4D97-AF65-F5344CB8AC3E}">
        <p14:creationId xmlns:p14="http://schemas.microsoft.com/office/powerpoint/2010/main" val="67093282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592187" y="391247"/>
            <a:ext cx="7571700" cy="702600"/>
          </a:xfrm>
          <a:prstGeom prst="rect">
            <a:avLst/>
          </a:prstGeom>
        </p:spPr>
        <p:txBody>
          <a:bodyPr spcFirstLastPara="1" wrap="square" lIns="91425" tIns="91425" rIns="91425" bIns="91425" anchor="b" anchorCtr="0">
            <a:noAutofit/>
          </a:bodyPr>
          <a:lstStyle/>
          <a:p>
            <a:pPr lvl="0"/>
            <a:r>
              <a:rPr lang="en-US" sz="4500" dirty="0">
                <a:latin typeface="Times New Roman" panose="02020603050405020304" pitchFamily="18" charset="0"/>
                <a:cs typeface="Times New Roman" panose="02020603050405020304" pitchFamily="18" charset="0"/>
              </a:rPr>
              <a:t>Outline </a:t>
            </a:r>
            <a:endParaRPr sz="4500" dirty="0">
              <a:latin typeface="Times New Roman" panose="02020603050405020304" pitchFamily="18" charset="0"/>
              <a:cs typeface="Times New Roman" panose="02020603050405020304" pitchFamily="18" charset="0"/>
            </a:endParaRPr>
          </a:p>
        </p:txBody>
      </p:sp>
      <p:sp>
        <p:nvSpPr>
          <p:cNvPr id="111" name="Google Shape;111;p17"/>
          <p:cNvSpPr txBox="1">
            <a:spLocks noGrp="1"/>
          </p:cNvSpPr>
          <p:nvPr>
            <p:ph type="body" idx="1"/>
          </p:nvPr>
        </p:nvSpPr>
        <p:spPr>
          <a:xfrm>
            <a:off x="592187" y="1093847"/>
            <a:ext cx="7571700" cy="3596816"/>
          </a:xfrm>
          <a:prstGeom prst="rect">
            <a:avLst/>
          </a:prstGeom>
        </p:spPr>
        <p:txBody>
          <a:bodyPr spcFirstLastPara="1" wrap="square" lIns="91425" tIns="91425" rIns="91425" bIns="91425" anchor="t" anchorCtr="0">
            <a:noAutofit/>
          </a:bodyPr>
          <a:lstStyle/>
          <a:p>
            <a:pPr lvl="0">
              <a:lnSpc>
                <a:spcPct val="130000"/>
              </a:lnSpc>
            </a:pPr>
            <a:r>
              <a:rPr lang="en-US" sz="1800" b="1" dirty="0">
                <a:latin typeface="Times New Roman" panose="02020603050405020304" pitchFamily="18" charset="0"/>
                <a:cs typeface="Times New Roman" panose="02020603050405020304" pitchFamily="18" charset="0"/>
              </a:rPr>
              <a:t>Introduction </a:t>
            </a:r>
          </a:p>
          <a:p>
            <a:pPr lvl="0">
              <a:lnSpc>
                <a:spcPct val="130000"/>
              </a:lnSpc>
            </a:pPr>
            <a:r>
              <a:rPr lang="en-US" sz="1800" b="1" dirty="0">
                <a:latin typeface="Times New Roman" panose="02020603050405020304" pitchFamily="18" charset="0"/>
                <a:cs typeface="Times New Roman" panose="02020603050405020304" pitchFamily="18" charset="0"/>
              </a:rPr>
              <a:t>Methods</a:t>
            </a:r>
          </a:p>
          <a:p>
            <a:pPr lvl="0">
              <a:lnSpc>
                <a:spcPct val="130000"/>
              </a:lnSpc>
            </a:pPr>
            <a:r>
              <a:rPr lang="en-US" sz="1800" b="1" dirty="0">
                <a:latin typeface="Times New Roman" panose="02020603050405020304" pitchFamily="18" charset="0"/>
                <a:cs typeface="Times New Roman" panose="02020603050405020304" pitchFamily="18" charset="0"/>
              </a:rPr>
              <a:t>Result</a:t>
            </a:r>
          </a:p>
          <a:p>
            <a:pPr lvl="0">
              <a:lnSpc>
                <a:spcPct val="130000"/>
              </a:lnSpc>
            </a:pPr>
            <a:r>
              <a:rPr lang="en-US" sz="1800" b="1" dirty="0">
                <a:latin typeface="Times New Roman" panose="02020603050405020304" pitchFamily="18" charset="0"/>
                <a:cs typeface="Times New Roman" panose="02020603050405020304" pitchFamily="18" charset="0"/>
              </a:rPr>
              <a:t>Summary</a:t>
            </a:r>
          </a:p>
          <a:p>
            <a:pPr marL="76200" lvl="0" indent="0">
              <a:lnSpc>
                <a:spcPct val="130000"/>
              </a:lnSpc>
              <a:buNone/>
            </a:pPr>
            <a:endParaRPr lang="en-US" sz="1800" dirty="0">
              <a:latin typeface="Times New Roman" panose="02020603050405020304" pitchFamily="18" charset="0"/>
              <a:cs typeface="Times New Roman" panose="02020603050405020304" pitchFamily="18" charset="0"/>
            </a:endParaRPr>
          </a:p>
        </p:txBody>
      </p:sp>
      <p:sp>
        <p:nvSpPr>
          <p:cNvPr id="112" name="Google Shape;112;p1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cxnSp>
        <p:nvCxnSpPr>
          <p:cNvPr id="5" name="直接连接符 23">
            <a:extLst>
              <a:ext uri="{FF2B5EF4-FFF2-40B4-BE49-F238E27FC236}">
                <a16:creationId xmlns:a16="http://schemas.microsoft.com/office/drawing/2014/main" id="{E98D6691-590A-4E95-A612-C6D2E8220E09}"/>
              </a:ext>
            </a:extLst>
          </p:cNvPr>
          <p:cNvCxnSpPr>
            <a:cxnSpLocks/>
          </p:cNvCxnSpPr>
          <p:nvPr/>
        </p:nvCxnSpPr>
        <p:spPr>
          <a:xfrm>
            <a:off x="863819" y="1027692"/>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3) Outer Surface Extraction and Triangulation</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20</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10" name="矩形 9">
            <a:extLst>
              <a:ext uri="{FF2B5EF4-FFF2-40B4-BE49-F238E27FC236}">
                <a16:creationId xmlns:a16="http://schemas.microsoft.com/office/drawing/2014/main" id="{A3FBBD8B-C323-11CF-D3C4-26D2F5CA3FD0}"/>
              </a:ext>
            </a:extLst>
          </p:cNvPr>
          <p:cNvSpPr/>
          <p:nvPr/>
        </p:nvSpPr>
        <p:spPr>
          <a:xfrm>
            <a:off x="1120590" y="1457693"/>
            <a:ext cx="7655858" cy="786754"/>
          </a:xfrm>
          <a:prstGeom prst="rect">
            <a:avLst/>
          </a:prstGeom>
        </p:spPr>
        <p:txBody>
          <a:bodyPr wrap="square">
            <a:spAutoFit/>
          </a:bodyPr>
          <a:lstStyle/>
          <a:p>
            <a:pPr>
              <a:lnSpc>
                <a:spcPct val="150000"/>
              </a:lnSpc>
            </a:pPr>
            <a:r>
              <a:rPr lang="en-US" altLang="zh-TW" sz="1600" dirty="0">
                <a:latin typeface="Times New Roman" panose="02020603050405020304" pitchFamily="18" charset="0"/>
                <a:cs typeface="Times New Roman" panose="02020603050405020304" pitchFamily="18" charset="0"/>
              </a:rPr>
              <a:t>By checking the values of adjacent voxels for each face of each feature voxel, the outer surface of the feature voxel set can be generated, which constitutes the initial CBC</a:t>
            </a:r>
            <a:endParaRPr lang="en-US" altLang="zh-TW" sz="1600" b="1" dirty="0">
              <a:latin typeface="Times New Roman" panose="02020603050405020304" pitchFamily="18" charset="0"/>
              <a:cs typeface="Times New Roman" panose="02020603050405020304" pitchFamily="18" charset="0"/>
            </a:endParaRPr>
          </a:p>
        </p:txBody>
      </p:sp>
      <p:sp>
        <p:nvSpPr>
          <p:cNvPr id="11" name="文字方塊 10">
            <a:extLst>
              <a:ext uri="{FF2B5EF4-FFF2-40B4-BE49-F238E27FC236}">
                <a16:creationId xmlns:a16="http://schemas.microsoft.com/office/drawing/2014/main" id="{925BABEA-F210-CD01-47EA-87AE08D145B6}"/>
              </a:ext>
            </a:extLst>
          </p:cNvPr>
          <p:cNvSpPr txBox="1"/>
          <p:nvPr/>
        </p:nvSpPr>
        <p:spPr>
          <a:xfrm>
            <a:off x="1207008" y="2093976"/>
            <a:ext cx="184731" cy="307777"/>
          </a:xfrm>
          <a:prstGeom prst="rect">
            <a:avLst/>
          </a:prstGeom>
          <a:noFill/>
        </p:spPr>
        <p:txBody>
          <a:bodyPr wrap="none" rtlCol="0">
            <a:spAutoFit/>
          </a:bodyPr>
          <a:lstStyle/>
          <a:p>
            <a:endParaRPr kumimoji="1" lang="zh-TW" altLang="en-US" dirty="0"/>
          </a:p>
        </p:txBody>
      </p:sp>
      <p:pic>
        <p:nvPicPr>
          <p:cNvPr id="2" name="圖片 1">
            <a:extLst>
              <a:ext uri="{FF2B5EF4-FFF2-40B4-BE49-F238E27FC236}">
                <a16:creationId xmlns:a16="http://schemas.microsoft.com/office/drawing/2014/main" id="{45E33F3B-EDC7-ACF1-F028-E9A80A2B3B10}"/>
              </a:ext>
            </a:extLst>
          </p:cNvPr>
          <p:cNvPicPr>
            <a:picLocks noChangeAspect="1"/>
          </p:cNvPicPr>
          <p:nvPr/>
        </p:nvPicPr>
        <p:blipFill>
          <a:blip r:embed="rId3"/>
          <a:stretch>
            <a:fillRect/>
          </a:stretch>
        </p:blipFill>
        <p:spPr>
          <a:xfrm>
            <a:off x="2313657" y="2275972"/>
            <a:ext cx="4516685" cy="2501402"/>
          </a:xfrm>
          <a:prstGeom prst="rect">
            <a:avLst/>
          </a:prstGeom>
        </p:spPr>
      </p:pic>
    </p:spTree>
    <p:extLst>
      <p:ext uri="{BB962C8B-B14F-4D97-AF65-F5344CB8AC3E}">
        <p14:creationId xmlns:p14="http://schemas.microsoft.com/office/powerpoint/2010/main" val="33534594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3) Outer Surface Extraction and Triangulation</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21</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pic>
        <p:nvPicPr>
          <p:cNvPr id="5" name="圖片 4">
            <a:extLst>
              <a:ext uri="{FF2B5EF4-FFF2-40B4-BE49-F238E27FC236}">
                <a16:creationId xmlns:a16="http://schemas.microsoft.com/office/drawing/2014/main" id="{7A94427E-C438-4E5A-BE79-A4F420173D5D}"/>
              </a:ext>
            </a:extLst>
          </p:cNvPr>
          <p:cNvPicPr>
            <a:picLocks noChangeAspect="1"/>
          </p:cNvPicPr>
          <p:nvPr/>
        </p:nvPicPr>
        <p:blipFill>
          <a:blip r:embed="rId3"/>
          <a:stretch>
            <a:fillRect/>
          </a:stretch>
        </p:blipFill>
        <p:spPr>
          <a:xfrm>
            <a:off x="1917371" y="2359512"/>
            <a:ext cx="5309257" cy="2306480"/>
          </a:xfrm>
          <a:prstGeom prst="rect">
            <a:avLst/>
          </a:prstGeom>
        </p:spPr>
      </p:pic>
      <p:sp>
        <p:nvSpPr>
          <p:cNvPr id="8" name="矩形 7">
            <a:extLst>
              <a:ext uri="{FF2B5EF4-FFF2-40B4-BE49-F238E27FC236}">
                <a16:creationId xmlns:a16="http://schemas.microsoft.com/office/drawing/2014/main" id="{1FDE4CD2-032F-203D-0EEB-D243F36378D6}"/>
              </a:ext>
            </a:extLst>
          </p:cNvPr>
          <p:cNvSpPr/>
          <p:nvPr/>
        </p:nvSpPr>
        <p:spPr>
          <a:xfrm>
            <a:off x="1022876" y="1441518"/>
            <a:ext cx="7655858" cy="873572"/>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The voxel-attaching and vertex-split operations </a:t>
            </a:r>
            <a:r>
              <a:rPr lang="en-US" altLang="zh-TW" sz="1800" dirty="0">
                <a:solidFill>
                  <a:srgbClr val="FF0000"/>
                </a:solidFill>
                <a:latin typeface="Times New Roman" panose="02020603050405020304" pitchFamily="18" charset="0"/>
                <a:cs typeface="Times New Roman" panose="02020603050405020304" pitchFamily="18" charset="0"/>
              </a:rPr>
              <a:t>make a non-manifold CBC be a valid 2-manifold mesh.</a:t>
            </a:r>
            <a:endParaRPr lang="en-US" altLang="zh-TW"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5719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816CB6BA-B5A2-E41E-98E1-4A1991C3D9C1}"/>
              </a:ext>
            </a:extLst>
          </p:cNvPr>
          <p:cNvPicPr>
            <a:picLocks noChangeAspect="1"/>
          </p:cNvPicPr>
          <p:nvPr/>
        </p:nvPicPr>
        <p:blipFill>
          <a:blip r:embed="rId3"/>
          <a:stretch>
            <a:fillRect/>
          </a:stretch>
        </p:blipFill>
        <p:spPr>
          <a:xfrm>
            <a:off x="4948519" y="2322008"/>
            <a:ext cx="3503067" cy="1939379"/>
          </a:xfrm>
          <a:prstGeom prst="rect">
            <a:avLst/>
          </a:prstGeom>
        </p:spPr>
      </p:pic>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4) Cage Smoothing</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22</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12" name="矩形 11">
            <a:extLst>
              <a:ext uri="{FF2B5EF4-FFF2-40B4-BE49-F238E27FC236}">
                <a16:creationId xmlns:a16="http://schemas.microsoft.com/office/drawing/2014/main" id="{EDEDF87A-2EF8-53ED-9653-89ADB6C0684F}"/>
              </a:ext>
            </a:extLst>
          </p:cNvPr>
          <p:cNvSpPr/>
          <p:nvPr/>
        </p:nvSpPr>
        <p:spPr>
          <a:xfrm>
            <a:off x="1120590" y="1457693"/>
            <a:ext cx="7655858" cy="417422"/>
          </a:xfrm>
          <a:prstGeom prst="rect">
            <a:avLst/>
          </a:prstGeom>
        </p:spPr>
        <p:txBody>
          <a:bodyPr wrap="square">
            <a:spAutoFit/>
          </a:bodyPr>
          <a:lstStyle/>
          <a:p>
            <a:pPr>
              <a:lnSpc>
                <a:spcPct val="150000"/>
              </a:lnSpc>
            </a:pPr>
            <a:r>
              <a:rPr lang="en-US" altLang="zh-TW" sz="1600" b="1" dirty="0">
                <a:latin typeface="Times New Roman" panose="02020603050405020304" pitchFamily="18" charset="0"/>
                <a:cs typeface="Times New Roman" panose="02020603050405020304" pitchFamily="18" charset="0"/>
              </a:rPr>
              <a:t>Mean Curvature Flow method </a:t>
            </a:r>
            <a:endParaRPr lang="zh-TW"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58AEFC77-5CBF-892E-64A6-7739E10AEF57}"/>
                  </a:ext>
                </a:extLst>
              </p:cNvPr>
              <p:cNvSpPr/>
              <p:nvPr/>
            </p:nvSpPr>
            <p:spPr>
              <a:xfrm>
                <a:off x="1120590" y="1902638"/>
                <a:ext cx="3801034" cy="2302362"/>
              </a:xfrm>
              <a:prstGeom prst="rect">
                <a:avLst/>
              </a:prstGeom>
            </p:spPr>
            <p:txBody>
              <a:bodyPr wrap="square">
                <a:spAutoFit/>
              </a:bodyPr>
              <a:lstStyle/>
              <a:p>
                <a:pPr>
                  <a:lnSpc>
                    <a:spcPct val="175000"/>
                  </a:lnSpc>
                </a:pPr>
                <a:r>
                  <a:rPr lang="en-US" altLang="zh-TW" dirty="0">
                    <a:latin typeface="Times New Roman" panose="02020603050405020304" pitchFamily="18" charset="0"/>
                    <a:cs typeface="Times New Roman" panose="02020603050405020304" pitchFamily="18" charset="0"/>
                  </a:rPr>
                  <a:t>The method performs iteratively by,</a:t>
                </a:r>
              </a:p>
              <a:p>
                <a:pPr>
                  <a:lnSpc>
                    <a:spcPct val="175000"/>
                  </a:lnSpc>
                </a:pPr>
                <a:endParaRPr lang="en-US" altLang="zh-TW" dirty="0">
                  <a:latin typeface="Times New Roman" panose="02020603050405020304" pitchFamily="18" charset="0"/>
                  <a:cs typeface="Times New Roman" panose="02020603050405020304" pitchFamily="18" charset="0"/>
                </a:endParaRPr>
              </a:p>
              <a:p>
                <a:pPr>
                  <a:lnSpc>
                    <a:spcPct val="175000"/>
                  </a:lnSpc>
                </a:pPr>
                <a:endParaRPr lang="en-US" altLang="zh-TW" dirty="0">
                  <a:latin typeface="Times New Roman" panose="02020603050405020304" pitchFamily="18" charset="0"/>
                  <a:cs typeface="Times New Roman" panose="02020603050405020304" pitchFamily="18" charset="0"/>
                </a:endParaRPr>
              </a:p>
              <a:p>
                <a:pPr>
                  <a:lnSpc>
                    <a:spcPct val="175000"/>
                  </a:lnSpc>
                </a:pPr>
                <a:r>
                  <a:rPr lang="en-US" altLang="zh-TW" dirty="0">
                    <a:latin typeface="Times New Roman" panose="02020603050405020304" pitchFamily="18" charset="0"/>
                    <a:cs typeface="Times New Roman" panose="02020603050405020304" pitchFamily="18" charset="0"/>
                  </a:rPr>
                  <a:t>where, </a:t>
                </a:r>
                <a14:m>
                  <m:oMath xmlns:m="http://schemas.openxmlformats.org/officeDocument/2006/math">
                    <m:sSup>
                      <m:sSupPr>
                        <m:ctrlPr>
                          <a:rPr lang="en-US" altLang="zh-TW" i="1" smtClean="0">
                            <a:latin typeface="Cambria Math" panose="02040503050406030204" pitchFamily="18" charset="0"/>
                            <a:cs typeface="Times New Roman" panose="02020603050405020304" pitchFamily="18" charset="0"/>
                          </a:rPr>
                        </m:ctrlPr>
                      </m:sSupPr>
                      <m:e>
                        <m:r>
                          <a:rPr lang="en-US" altLang="zh-TW" b="0" i="1" smtClean="0">
                            <a:latin typeface="Cambria Math" panose="02040503050406030204" pitchFamily="18" charset="0"/>
                            <a:cs typeface="Times New Roman" panose="02020603050405020304" pitchFamily="18" charset="0"/>
                          </a:rPr>
                          <m:t>𝑣</m:t>
                        </m:r>
                        <m:r>
                          <a:rPr lang="en-US" altLang="zh-TW" b="0" i="1" baseline="-25000" smtClean="0">
                            <a:latin typeface="Cambria Math" panose="02040503050406030204" pitchFamily="18" charset="0"/>
                            <a:cs typeface="Times New Roman" panose="02020603050405020304" pitchFamily="18" charset="0"/>
                          </a:rPr>
                          <m:t>𝑖</m:t>
                        </m:r>
                      </m:e>
                      <m:sup>
                        <m:r>
                          <a:rPr lang="en-US" altLang="zh-TW" b="0" i="1" smtClean="0">
                            <a:latin typeface="Cambria Math" panose="02040503050406030204" pitchFamily="18" charset="0"/>
                            <a:cs typeface="Times New Roman" panose="02020603050405020304" pitchFamily="18" charset="0"/>
                          </a:rPr>
                          <m:t>0</m:t>
                        </m:r>
                      </m:sup>
                    </m:sSup>
                  </m:oMath>
                </a14:m>
                <a:r>
                  <a:rPr lang="en-US" altLang="zh-TW" dirty="0">
                    <a:latin typeface="Times New Roman" panose="02020603050405020304" pitchFamily="18" charset="0"/>
                    <a:cs typeface="Times New Roman" panose="02020603050405020304" pitchFamily="18" charset="0"/>
                  </a:rPr>
                  <a:t> are the vertices of the initial CBC, </a:t>
                </a:r>
                <a:r>
                  <a:rPr lang="en-US" altLang="zh-TW" i="1" dirty="0">
                    <a:latin typeface="Times New Roman" panose="02020603050405020304" pitchFamily="18" charset="0"/>
                    <a:cs typeface="Times New Roman" panose="02020603050405020304" pitchFamily="18" charset="0"/>
                  </a:rPr>
                  <a:t>H</a:t>
                </a:r>
                <a:r>
                  <a:rPr lang="en-US" altLang="zh-TW" dirty="0">
                    <a:latin typeface="Times New Roman" panose="02020603050405020304" pitchFamily="18" charset="0"/>
                    <a:cs typeface="Times New Roman" panose="02020603050405020304" pitchFamily="18" charset="0"/>
                  </a:rPr>
                  <a:t> is the mean curvature, and </a:t>
                </a:r>
                <a:r>
                  <a:rPr lang="en-US" altLang="zh-TW" i="1" dirty="0">
                    <a:latin typeface="Times New Roman" panose="02020603050405020304" pitchFamily="18" charset="0"/>
                    <a:cs typeface="Times New Roman" panose="02020603050405020304" pitchFamily="18" charset="0"/>
                  </a:rPr>
                  <a:t>n</a:t>
                </a:r>
                <a:r>
                  <a:rPr lang="en-US" altLang="zh-TW" dirty="0">
                    <a:latin typeface="Times New Roman" panose="02020603050405020304" pitchFamily="18" charset="0"/>
                    <a:cs typeface="Times New Roman" panose="02020603050405020304" pitchFamily="18" charset="0"/>
                  </a:rPr>
                  <a:t> is the unit normal vector. </a:t>
                </a:r>
                <a:r>
                  <a:rPr lang="el-GR" altLang="zh-TW" i="1" dirty="0">
                    <a:latin typeface="Times New Roman" panose="02020603050405020304" pitchFamily="18" charset="0"/>
                    <a:cs typeface="Times New Roman" panose="02020603050405020304" pitchFamily="18" charset="0"/>
                  </a:rPr>
                  <a:t>μ</a:t>
                </a:r>
                <a:r>
                  <a:rPr lang="en-US" altLang="zh-TW" i="1" dirty="0">
                    <a:latin typeface="Times New Roman" panose="02020603050405020304" pitchFamily="18" charset="0"/>
                    <a:cs typeface="Times New Roman" panose="02020603050405020304" pitchFamily="18" charset="0"/>
                  </a:rPr>
                  <a:t>dt </a:t>
                </a:r>
                <a:r>
                  <a:rPr lang="en-US" altLang="zh-TW" dirty="0">
                    <a:latin typeface="Times New Roman" panose="02020603050405020304" pitchFamily="18" charset="0"/>
                    <a:cs typeface="Times New Roman" panose="02020603050405020304" pitchFamily="18" charset="0"/>
                  </a:rPr>
                  <a:t>is the time step satisfying 0 ≤ </a:t>
                </a:r>
                <a:r>
                  <a:rPr lang="el-GR" altLang="zh-TW" i="1" dirty="0">
                    <a:latin typeface="Times New Roman" panose="02020603050405020304" pitchFamily="18" charset="0"/>
                    <a:cs typeface="Times New Roman" panose="02020603050405020304" pitchFamily="18" charset="0"/>
                  </a:rPr>
                  <a:t>μ</a:t>
                </a:r>
                <a:r>
                  <a:rPr lang="en-US" altLang="zh-TW" dirty="0">
                    <a:latin typeface="Times New Roman" panose="02020603050405020304" pitchFamily="18" charset="0"/>
                    <a:cs typeface="Times New Roman" panose="02020603050405020304" pitchFamily="18" charset="0"/>
                  </a:rPr>
                  <a:t>dt ≤ 1</a:t>
                </a:r>
              </a:p>
            </p:txBody>
          </p:sp>
        </mc:Choice>
        <mc:Fallback xmlns="">
          <p:sp>
            <p:nvSpPr>
              <p:cNvPr id="14" name="矩形 13">
                <a:extLst>
                  <a:ext uri="{FF2B5EF4-FFF2-40B4-BE49-F238E27FC236}">
                    <a16:creationId xmlns:a16="http://schemas.microsoft.com/office/drawing/2014/main" id="{58AEFC77-5CBF-892E-64A6-7739E10AEF57}"/>
                  </a:ext>
                </a:extLst>
              </p:cNvPr>
              <p:cNvSpPr>
                <a:spLocks noRot="1" noChangeAspect="1" noMove="1" noResize="1" noEditPoints="1" noAdjustHandles="1" noChangeArrowheads="1" noChangeShapeType="1" noTextEdit="1"/>
              </p:cNvSpPr>
              <p:nvPr/>
            </p:nvSpPr>
            <p:spPr>
              <a:xfrm>
                <a:off x="1120590" y="1902638"/>
                <a:ext cx="3801034" cy="2302362"/>
              </a:xfrm>
              <a:prstGeom prst="rect">
                <a:avLst/>
              </a:prstGeom>
              <a:blipFill>
                <a:blip r:embed="rId4"/>
                <a:stretch>
                  <a:fillRect l="-667" r="-333" b="-1639"/>
                </a:stretch>
              </a:blipFill>
            </p:spPr>
            <p:txBody>
              <a:bodyPr/>
              <a:lstStyle/>
              <a:p>
                <a:r>
                  <a:rPr lang="zh-TW" altLang="en-US">
                    <a:noFill/>
                  </a:rPr>
                  <a:t> </a:t>
                </a:r>
              </a:p>
            </p:txBody>
          </p:sp>
        </mc:Fallback>
      </mc:AlternateContent>
      <p:pic>
        <p:nvPicPr>
          <p:cNvPr id="16" name="圖片 15">
            <a:extLst>
              <a:ext uri="{FF2B5EF4-FFF2-40B4-BE49-F238E27FC236}">
                <a16:creationId xmlns:a16="http://schemas.microsoft.com/office/drawing/2014/main" id="{B2C64721-B4EA-97F9-403D-0CCA35FEB6AE}"/>
              </a:ext>
            </a:extLst>
          </p:cNvPr>
          <p:cNvPicPr>
            <a:picLocks noChangeAspect="1"/>
          </p:cNvPicPr>
          <p:nvPr/>
        </p:nvPicPr>
        <p:blipFill>
          <a:blip r:embed="rId5"/>
          <a:stretch>
            <a:fillRect/>
          </a:stretch>
        </p:blipFill>
        <p:spPr>
          <a:xfrm>
            <a:off x="1558566" y="2571750"/>
            <a:ext cx="3886200" cy="309841"/>
          </a:xfrm>
          <a:prstGeom prst="rect">
            <a:avLst/>
          </a:prstGeom>
        </p:spPr>
      </p:pic>
    </p:spTree>
    <p:extLst>
      <p:ext uri="{BB962C8B-B14F-4D97-AF65-F5344CB8AC3E}">
        <p14:creationId xmlns:p14="http://schemas.microsoft.com/office/powerpoint/2010/main" val="19200218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E187361-9F74-D465-1822-55FC8390E447}"/>
              </a:ext>
            </a:extLst>
          </p:cNvPr>
          <p:cNvPicPr>
            <a:picLocks noChangeAspect="1"/>
          </p:cNvPicPr>
          <p:nvPr/>
        </p:nvPicPr>
        <p:blipFill>
          <a:blip r:embed="rId3"/>
          <a:stretch>
            <a:fillRect/>
          </a:stretch>
        </p:blipFill>
        <p:spPr>
          <a:xfrm>
            <a:off x="4788556" y="2416017"/>
            <a:ext cx="4089619" cy="2041247"/>
          </a:xfrm>
          <a:prstGeom prst="rect">
            <a:avLst/>
          </a:prstGeom>
        </p:spPr>
      </p:pic>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4) Cage Smoothing</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23</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12" name="矩形 11">
            <a:extLst>
              <a:ext uri="{FF2B5EF4-FFF2-40B4-BE49-F238E27FC236}">
                <a16:creationId xmlns:a16="http://schemas.microsoft.com/office/drawing/2014/main" id="{EDEDF87A-2EF8-53ED-9653-89ADB6C0684F}"/>
              </a:ext>
            </a:extLst>
          </p:cNvPr>
          <p:cNvSpPr/>
          <p:nvPr/>
        </p:nvSpPr>
        <p:spPr>
          <a:xfrm>
            <a:off x="1120590" y="1457693"/>
            <a:ext cx="7655858" cy="417422"/>
          </a:xfrm>
          <a:prstGeom prst="rect">
            <a:avLst/>
          </a:prstGeom>
        </p:spPr>
        <p:txBody>
          <a:bodyPr wrap="square">
            <a:spAutoFit/>
          </a:bodyPr>
          <a:lstStyle/>
          <a:p>
            <a:pPr>
              <a:lnSpc>
                <a:spcPct val="150000"/>
              </a:lnSpc>
            </a:pPr>
            <a:r>
              <a:rPr lang="en-US" altLang="zh-TW" sz="1600" b="1" dirty="0">
                <a:latin typeface="Times New Roman" panose="02020603050405020304" pitchFamily="18" charset="0"/>
                <a:cs typeface="Times New Roman" panose="02020603050405020304" pitchFamily="18" charset="0"/>
              </a:rPr>
              <a:t>Mean Curvature Flow method (cont.) </a:t>
            </a:r>
            <a:endParaRPr lang="zh-TW" altLang="en-US" sz="1600" dirty="0">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58AEFC77-5CBF-892E-64A6-7739E10AEF57}"/>
              </a:ext>
            </a:extLst>
          </p:cNvPr>
          <p:cNvSpPr/>
          <p:nvPr/>
        </p:nvSpPr>
        <p:spPr>
          <a:xfrm>
            <a:off x="1120590" y="1902638"/>
            <a:ext cx="3801034" cy="2302297"/>
          </a:xfrm>
          <a:prstGeom prst="rect">
            <a:avLst/>
          </a:prstGeom>
        </p:spPr>
        <p:txBody>
          <a:bodyPr wrap="square">
            <a:spAutoFit/>
          </a:bodyPr>
          <a:lstStyle/>
          <a:p>
            <a:pPr>
              <a:lnSpc>
                <a:spcPct val="175000"/>
              </a:lnSpc>
            </a:pPr>
            <a:r>
              <a:rPr lang="en-US" altLang="zh-TW" dirty="0">
                <a:latin typeface="Times New Roman" panose="02020603050405020304" pitchFamily="18" charset="0"/>
                <a:cs typeface="Times New Roman" panose="02020603050405020304" pitchFamily="18" charset="0"/>
              </a:rPr>
              <a:t>The discrete form of </a:t>
            </a:r>
            <a:r>
              <a:rPr lang="en-US" altLang="zh-TW" i="1" dirty="0">
                <a:latin typeface="Times New Roman" panose="02020603050405020304" pitchFamily="18" charset="0"/>
                <a:cs typeface="Times New Roman" panose="02020603050405020304" pitchFamily="18" charset="0"/>
              </a:rPr>
              <a:t>−</a:t>
            </a:r>
            <a:r>
              <a:rPr lang="en-US" altLang="zh-TW" i="1" dirty="0" err="1">
                <a:latin typeface="Times New Roman" panose="02020603050405020304" pitchFamily="18" charset="0"/>
                <a:cs typeface="Times New Roman" panose="02020603050405020304" pitchFamily="18" charset="0"/>
              </a:rPr>
              <a:t>Hn</a:t>
            </a:r>
            <a:r>
              <a:rPr lang="en-US" altLang="zh-TW" i="1"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can be computed by</a:t>
            </a:r>
          </a:p>
          <a:p>
            <a:pPr>
              <a:lnSpc>
                <a:spcPct val="175000"/>
              </a:lnSpc>
            </a:pPr>
            <a:endParaRPr lang="en-US" altLang="zh-TW" dirty="0">
              <a:latin typeface="Times New Roman" panose="02020603050405020304" pitchFamily="18" charset="0"/>
              <a:cs typeface="Times New Roman" panose="02020603050405020304" pitchFamily="18" charset="0"/>
            </a:endParaRPr>
          </a:p>
          <a:p>
            <a:pPr>
              <a:lnSpc>
                <a:spcPct val="175000"/>
              </a:lnSpc>
            </a:pPr>
            <a:endParaRPr lang="en-US" altLang="zh-TW" dirty="0">
              <a:latin typeface="Times New Roman" panose="02020603050405020304" pitchFamily="18" charset="0"/>
              <a:cs typeface="Times New Roman" panose="02020603050405020304" pitchFamily="18" charset="0"/>
            </a:endParaRPr>
          </a:p>
          <a:p>
            <a:pPr>
              <a:lnSpc>
                <a:spcPct val="175000"/>
              </a:lnSpc>
            </a:pPr>
            <a:r>
              <a:rPr lang="en-US" altLang="zh-TW" dirty="0">
                <a:latin typeface="Times New Roman" panose="02020603050405020304" pitchFamily="18" charset="0"/>
                <a:cs typeface="Times New Roman" panose="02020603050405020304" pitchFamily="18" charset="0"/>
              </a:rPr>
              <a:t>where </a:t>
            </a:r>
            <a:r>
              <a:rPr lang="en-US" altLang="zh-TW" i="1" dirty="0">
                <a:latin typeface="Times New Roman" panose="02020603050405020304" pitchFamily="18" charset="0"/>
                <a:cs typeface="Times New Roman" panose="02020603050405020304" pitchFamily="18" charset="0"/>
              </a:rPr>
              <a:t>N</a:t>
            </a:r>
            <a:r>
              <a:rPr lang="en-US" altLang="zh-TW" dirty="0">
                <a:latin typeface="Times New Roman" panose="02020603050405020304" pitchFamily="18" charset="0"/>
                <a:cs typeface="Times New Roman" panose="02020603050405020304" pitchFamily="18" charset="0"/>
              </a:rPr>
              <a:t>(</a:t>
            </a:r>
            <a:r>
              <a:rPr lang="en-US" altLang="zh-TW" i="1" dirty="0">
                <a:latin typeface="Times New Roman" panose="02020603050405020304" pitchFamily="18" charset="0"/>
                <a:cs typeface="Times New Roman" panose="02020603050405020304" pitchFamily="18" charset="0"/>
              </a:rPr>
              <a:t>v</a:t>
            </a:r>
            <a:r>
              <a:rPr lang="en-US" altLang="zh-TW" dirty="0">
                <a:latin typeface="Times New Roman" panose="02020603050405020304" pitchFamily="18" charset="0"/>
                <a:cs typeface="Times New Roman" panose="02020603050405020304" pitchFamily="18" charset="0"/>
              </a:rPr>
              <a:t>) is the set of 1-ring neighbor vertices around </a:t>
            </a:r>
            <a:r>
              <a:rPr lang="en-US" altLang="zh-TW" i="1" dirty="0">
                <a:latin typeface="Times New Roman" panose="02020603050405020304" pitchFamily="18" charset="0"/>
                <a:cs typeface="Times New Roman" panose="02020603050405020304" pitchFamily="18" charset="0"/>
              </a:rPr>
              <a:t>v</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A</a:t>
            </a:r>
            <a:r>
              <a:rPr lang="en-US" altLang="zh-TW" dirty="0">
                <a:latin typeface="Times New Roman" panose="02020603050405020304" pitchFamily="18" charset="0"/>
                <a:cs typeface="Times New Roman" panose="02020603050405020304" pitchFamily="18" charset="0"/>
              </a:rPr>
              <a:t>(</a:t>
            </a:r>
            <a:r>
              <a:rPr lang="en-US" altLang="zh-TW" i="1" dirty="0">
                <a:latin typeface="Times New Roman" panose="02020603050405020304" pitchFamily="18" charset="0"/>
                <a:cs typeface="Times New Roman" panose="02020603050405020304" pitchFamily="18" charset="0"/>
              </a:rPr>
              <a:t>v</a:t>
            </a:r>
            <a:r>
              <a:rPr lang="en-US" altLang="zh-TW" dirty="0">
                <a:latin typeface="Times New Roman" panose="02020603050405020304" pitchFamily="18" charset="0"/>
                <a:cs typeface="Times New Roman" panose="02020603050405020304" pitchFamily="18" charset="0"/>
              </a:rPr>
              <a:t>) denotes the Voronoi area around </a:t>
            </a:r>
            <a:r>
              <a:rPr lang="en-US" altLang="zh-TW" i="1" dirty="0">
                <a:latin typeface="Times New Roman" panose="02020603050405020304" pitchFamily="18" charset="0"/>
                <a:cs typeface="Times New Roman" panose="02020603050405020304" pitchFamily="18" charset="0"/>
              </a:rPr>
              <a:t>v</a:t>
            </a:r>
            <a:r>
              <a:rPr lang="en-US" altLang="zh-TW" dirty="0">
                <a:latin typeface="Times New Roman" panose="02020603050405020304" pitchFamily="18" charset="0"/>
                <a:cs typeface="Times New Roman" panose="02020603050405020304" pitchFamily="18" charset="0"/>
              </a:rPr>
              <a:t>, and </a:t>
            </a:r>
            <a:r>
              <a:rPr lang="el-GR" altLang="zh-TW" i="1" dirty="0">
                <a:latin typeface="Times New Roman" panose="02020603050405020304" pitchFamily="18" charset="0"/>
                <a:cs typeface="Times New Roman" panose="02020603050405020304" pitchFamily="18" charset="0"/>
              </a:rPr>
              <a:t>α</a:t>
            </a:r>
            <a:r>
              <a:rPr lang="en-US" altLang="zh-TW" i="1" baseline="-25000" dirty="0" err="1">
                <a:latin typeface="Times New Roman" panose="02020603050405020304" pitchFamily="18" charset="0"/>
                <a:cs typeface="Times New Roman" panose="02020603050405020304" pitchFamily="18" charset="0"/>
              </a:rPr>
              <a:t>i</a:t>
            </a:r>
            <a:r>
              <a:rPr lang="en-US" altLang="zh-TW" dirty="0">
                <a:latin typeface="Times New Roman" panose="02020603050405020304" pitchFamily="18" charset="0"/>
                <a:cs typeface="Times New Roman" panose="02020603050405020304" pitchFamily="18" charset="0"/>
              </a:rPr>
              <a:t>, </a:t>
            </a:r>
            <a:r>
              <a:rPr lang="el-GR" altLang="zh-TW" i="1" dirty="0">
                <a:latin typeface="Times New Roman" panose="02020603050405020304" pitchFamily="18" charset="0"/>
                <a:cs typeface="Times New Roman" panose="02020603050405020304" pitchFamily="18" charset="0"/>
              </a:rPr>
              <a:t>β</a:t>
            </a:r>
            <a:r>
              <a:rPr lang="en-US" altLang="zh-TW" i="1" baseline="-25000" dirty="0" err="1">
                <a:latin typeface="Times New Roman" panose="02020603050405020304" pitchFamily="18" charset="0"/>
                <a:cs typeface="Times New Roman" panose="02020603050405020304" pitchFamily="18" charset="0"/>
              </a:rPr>
              <a:t>i</a:t>
            </a:r>
            <a:r>
              <a:rPr lang="en-US" altLang="zh-TW" dirty="0">
                <a:latin typeface="Times New Roman" panose="02020603050405020304" pitchFamily="18" charset="0"/>
                <a:cs typeface="Times New Roman" panose="02020603050405020304" pitchFamily="18" charset="0"/>
              </a:rPr>
              <a:t> are two angles opposite to edge (</a:t>
            </a:r>
            <a:r>
              <a:rPr lang="en-US" altLang="zh-TW" i="1" dirty="0">
                <a:latin typeface="Times New Roman" panose="02020603050405020304" pitchFamily="18" charset="0"/>
                <a:cs typeface="Times New Roman" panose="02020603050405020304" pitchFamily="18" charset="0"/>
              </a:rPr>
              <a:t>v</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v</a:t>
            </a:r>
            <a:r>
              <a:rPr lang="en-US" altLang="zh-TW" i="1" baseline="-25000" dirty="0">
                <a:latin typeface="Times New Roman" panose="02020603050405020304" pitchFamily="18" charset="0"/>
                <a:cs typeface="Times New Roman" panose="02020603050405020304" pitchFamily="18" charset="0"/>
              </a:rPr>
              <a:t>i</a:t>
            </a:r>
            <a:r>
              <a:rPr lang="en-US" altLang="zh-TW" dirty="0">
                <a:latin typeface="Times New Roman" panose="02020603050405020304" pitchFamily="18" charset="0"/>
                <a:cs typeface="Times New Roman" panose="02020603050405020304" pitchFamily="18" charset="0"/>
              </a:rPr>
              <a:t>)</a:t>
            </a:r>
          </a:p>
        </p:txBody>
      </p:sp>
      <p:pic>
        <p:nvPicPr>
          <p:cNvPr id="5" name="圖片 4">
            <a:extLst>
              <a:ext uri="{FF2B5EF4-FFF2-40B4-BE49-F238E27FC236}">
                <a16:creationId xmlns:a16="http://schemas.microsoft.com/office/drawing/2014/main" id="{FD78317E-6C79-6C4B-A983-C9093F8DFF19}"/>
              </a:ext>
            </a:extLst>
          </p:cNvPr>
          <p:cNvPicPr>
            <a:picLocks noChangeAspect="1"/>
          </p:cNvPicPr>
          <p:nvPr/>
        </p:nvPicPr>
        <p:blipFill>
          <a:blip r:embed="rId4"/>
          <a:stretch>
            <a:fillRect/>
          </a:stretch>
        </p:blipFill>
        <p:spPr>
          <a:xfrm>
            <a:off x="1203572" y="2465720"/>
            <a:ext cx="4364182" cy="611920"/>
          </a:xfrm>
          <a:prstGeom prst="rect">
            <a:avLst/>
          </a:prstGeom>
        </p:spPr>
      </p:pic>
      <p:sp>
        <p:nvSpPr>
          <p:cNvPr id="6" name="文字方塊 5">
            <a:extLst>
              <a:ext uri="{FF2B5EF4-FFF2-40B4-BE49-F238E27FC236}">
                <a16:creationId xmlns:a16="http://schemas.microsoft.com/office/drawing/2014/main" id="{ADBCB758-6FF9-3A77-F889-FFD879ACC47E}"/>
              </a:ext>
            </a:extLst>
          </p:cNvPr>
          <p:cNvSpPr txBox="1"/>
          <p:nvPr/>
        </p:nvSpPr>
        <p:spPr>
          <a:xfrm>
            <a:off x="3476168" y="2820250"/>
            <a:ext cx="666258" cy="276999"/>
          </a:xfrm>
          <a:prstGeom prst="rect">
            <a:avLst/>
          </a:prstGeom>
          <a:noFill/>
        </p:spPr>
        <p:txBody>
          <a:bodyPr wrap="square" rtlCol="0">
            <a:spAutoFit/>
          </a:bodyPr>
          <a:lstStyle/>
          <a:p>
            <a:r>
              <a:rPr kumimoji="1" lang="en-US" altLang="zh-TW" sz="1200" dirty="0">
                <a:solidFill>
                  <a:srgbClr val="FF0000"/>
                </a:solidFill>
                <a:latin typeface="Times New Roman" panose="02020603050405020304" pitchFamily="18" charset="0"/>
                <a:cs typeface="Times New Roman" panose="02020603050405020304" pitchFamily="18" charset="0"/>
              </a:rPr>
              <a:t>weight</a:t>
            </a:r>
            <a:endParaRPr kumimoji="1" lang="zh-TW" altLang="en-US" sz="1200" dirty="0">
              <a:solidFill>
                <a:srgbClr val="FF0000"/>
              </a:solidFill>
              <a:latin typeface="Times New Roman" panose="02020603050405020304" pitchFamily="18" charset="0"/>
              <a:cs typeface="Times New Roman" panose="02020603050405020304" pitchFamily="18" charset="0"/>
            </a:endParaRPr>
          </a:p>
        </p:txBody>
      </p:sp>
      <p:sp>
        <p:nvSpPr>
          <p:cNvPr id="10" name="右大括弧 9">
            <a:extLst>
              <a:ext uri="{FF2B5EF4-FFF2-40B4-BE49-F238E27FC236}">
                <a16:creationId xmlns:a16="http://schemas.microsoft.com/office/drawing/2014/main" id="{A42F5B1D-62E5-099B-EA25-1B89A1A38D4F}"/>
              </a:ext>
            </a:extLst>
          </p:cNvPr>
          <p:cNvSpPr/>
          <p:nvPr/>
        </p:nvSpPr>
        <p:spPr>
          <a:xfrm rot="5400000">
            <a:off x="3753243" y="2349837"/>
            <a:ext cx="45719" cy="100073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Tree>
    <p:extLst>
      <p:ext uri="{BB962C8B-B14F-4D97-AF65-F5344CB8AC3E}">
        <p14:creationId xmlns:p14="http://schemas.microsoft.com/office/powerpoint/2010/main" val="23310179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1714654"/>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5) Initial Resolution</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24</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A3FBBD8B-C323-11CF-D3C4-26D2F5CA3FD0}"/>
                  </a:ext>
                </a:extLst>
              </p:cNvPr>
              <p:cNvSpPr/>
              <p:nvPr/>
            </p:nvSpPr>
            <p:spPr>
              <a:xfrm>
                <a:off x="1120590" y="1457693"/>
                <a:ext cx="7655858" cy="2264081"/>
              </a:xfrm>
              <a:prstGeom prst="rect">
                <a:avLst/>
              </a:prstGeom>
            </p:spPr>
            <p:txBody>
              <a:bodyPr wrap="square">
                <a:spAutoFit/>
              </a:bodyPr>
              <a:lstStyle/>
              <a:p>
                <a:pPr>
                  <a:lnSpc>
                    <a:spcPct val="150000"/>
                  </a:lnSpc>
                </a:pPr>
                <a:r>
                  <a:rPr lang="en-US" altLang="zh-TW" sz="1600" dirty="0">
                    <a:latin typeface="Times New Roman" panose="02020603050405020304" pitchFamily="18" charset="0"/>
                    <a:cs typeface="Times New Roman" panose="02020603050405020304" pitchFamily="18" charset="0"/>
                  </a:rPr>
                  <a:t>Suppose </a:t>
                </a:r>
                <a:r>
                  <a:rPr lang="en-US" altLang="zh-TW" sz="1600" i="1" dirty="0">
                    <a:latin typeface="Times New Roman" panose="02020603050405020304" pitchFamily="18" charset="0"/>
                    <a:cs typeface="Times New Roman" panose="02020603050405020304" pitchFamily="18" charset="0"/>
                  </a:rPr>
                  <a:t>n</a:t>
                </a:r>
                <a:r>
                  <a:rPr lang="en-US" altLang="zh-TW" sz="1600" dirty="0">
                    <a:latin typeface="Times New Roman" panose="02020603050405020304" pitchFamily="18" charset="0"/>
                    <a:cs typeface="Times New Roman" panose="02020603050405020304" pitchFamily="18" charset="0"/>
                  </a:rPr>
                  <a:t> is the initial resolution, that is, the bounding box is discretized into </a:t>
                </a:r>
                <a:r>
                  <a:rPr lang="en-US" altLang="zh-TW" sz="1600" i="1" dirty="0">
                    <a:latin typeface="Times New Roman" panose="02020603050405020304" pitchFamily="18" charset="0"/>
                    <a:cs typeface="Times New Roman" panose="02020603050405020304" pitchFamily="18" charset="0"/>
                  </a:rPr>
                  <a:t>n</a:t>
                </a:r>
                <a:r>
                  <a:rPr lang="en-US" altLang="zh-TW" sz="1600" dirty="0">
                    <a:latin typeface="Times New Roman" panose="02020603050405020304" pitchFamily="18" charset="0"/>
                    <a:cs typeface="Times New Roman" panose="02020603050405020304" pitchFamily="18" charset="0"/>
                  </a:rPr>
                  <a:t> × </a:t>
                </a:r>
                <a:r>
                  <a:rPr lang="en-US" altLang="zh-TW" sz="1600" i="1" dirty="0">
                    <a:latin typeface="Times New Roman" panose="02020603050405020304" pitchFamily="18" charset="0"/>
                    <a:cs typeface="Times New Roman" panose="02020603050405020304" pitchFamily="18" charset="0"/>
                  </a:rPr>
                  <a:t>n</a:t>
                </a:r>
                <a:r>
                  <a:rPr lang="en-US" altLang="zh-TW" sz="1600" dirty="0">
                    <a:latin typeface="Times New Roman" panose="02020603050405020304" pitchFamily="18" charset="0"/>
                    <a:cs typeface="Times New Roman" panose="02020603050405020304" pitchFamily="18" charset="0"/>
                  </a:rPr>
                  <a:t> × </a:t>
                </a:r>
                <a:r>
                  <a:rPr lang="en-US" altLang="zh-TW" sz="1600" i="1" dirty="0">
                    <a:latin typeface="Times New Roman" panose="02020603050405020304" pitchFamily="18" charset="0"/>
                    <a:cs typeface="Times New Roman" panose="02020603050405020304" pitchFamily="18" charset="0"/>
                  </a:rPr>
                  <a:t>n</a:t>
                </a:r>
                <a:r>
                  <a:rPr lang="en-US" altLang="zh-TW" sz="1600" dirty="0">
                    <a:latin typeface="Times New Roman" panose="02020603050405020304" pitchFamily="18" charset="0"/>
                    <a:cs typeface="Times New Roman" panose="02020603050405020304" pitchFamily="18" charset="0"/>
                  </a:rPr>
                  <a:t> voxels. Then, on the six outer faces of the discretized bounding box, there are totally </a:t>
                </a:r>
              </a:p>
              <a:p>
                <a:pPr>
                  <a:lnSpc>
                    <a:spcPct val="150000"/>
                  </a:lnSpc>
                </a:pPr>
                <a14:m>
                  <m:oMath xmlns:m="http://schemas.openxmlformats.org/officeDocument/2006/math">
                    <m:sSup>
                      <m:sSupPr>
                        <m:ctrlPr>
                          <a:rPr lang="en-US" altLang="zh-TW" sz="1600" i="1" smtClean="0">
                            <a:latin typeface="Cambria Math" panose="02040503050406030204" pitchFamily="18" charset="0"/>
                            <a:cs typeface="Times New Roman" panose="02020603050405020304" pitchFamily="18" charset="0"/>
                          </a:rPr>
                        </m:ctrlPr>
                      </m:sSupPr>
                      <m:e>
                        <m:r>
                          <a:rPr lang="en-US" altLang="zh-TW" sz="1600" i="1">
                            <a:latin typeface="Cambria Math" panose="02040503050406030204" pitchFamily="18" charset="0"/>
                            <a:cs typeface="Times New Roman" panose="02020603050405020304" pitchFamily="18" charset="0"/>
                          </a:rPr>
                          <m:t>6(</m:t>
                        </m:r>
                        <m:r>
                          <a:rPr lang="en-US" altLang="zh-TW" sz="1600" i="1">
                            <a:latin typeface="Cambria Math" panose="02040503050406030204" pitchFamily="18" charset="0"/>
                            <a:cs typeface="Times New Roman" panose="02020603050405020304" pitchFamily="18" charset="0"/>
                          </a:rPr>
                          <m:t>𝑛</m:t>
                        </m:r>
                        <m:r>
                          <a:rPr lang="en-US" altLang="zh-TW" sz="1600" i="1">
                            <a:latin typeface="Cambria Math" panose="02040503050406030204" pitchFamily="18" charset="0"/>
                            <a:cs typeface="Times New Roman" panose="02020603050405020304" pitchFamily="18" charset="0"/>
                          </a:rPr>
                          <m:t>+1)</m:t>
                        </m:r>
                      </m:e>
                      <m:sup>
                        <m:r>
                          <a:rPr lang="en-US" altLang="zh-TW" sz="1600" b="0" i="1" smtClean="0">
                            <a:latin typeface="Cambria Math" panose="02040503050406030204" pitchFamily="18" charset="0"/>
                            <a:cs typeface="Times New Roman" panose="02020603050405020304" pitchFamily="18" charset="0"/>
                          </a:rPr>
                          <m:t>2</m:t>
                        </m:r>
                      </m:sup>
                    </m:sSup>
                    <m:r>
                      <a:rPr lang="en-US" altLang="zh-TW" sz="1600" b="0" i="1" smtClean="0">
                        <a:latin typeface="Cambria Math" panose="02040503050406030204" pitchFamily="18" charset="0"/>
                        <a:cs typeface="Times New Roman" panose="02020603050405020304" pitchFamily="18" charset="0"/>
                      </a:rPr>
                      <m:t>+12</m:t>
                    </m:r>
                    <m:r>
                      <a:rPr lang="en-US" altLang="zh-TW" sz="1600" b="0" i="1" smtClean="0">
                        <a:latin typeface="Cambria Math" panose="02040503050406030204" pitchFamily="18" charset="0"/>
                        <a:cs typeface="Times New Roman" panose="02020603050405020304" pitchFamily="18" charset="0"/>
                      </a:rPr>
                      <m:t>𝑛</m:t>
                    </m:r>
                    <m:r>
                      <a:rPr lang="en-US" altLang="zh-TW" sz="1600" b="0" i="1" smtClean="0">
                        <a:latin typeface="Cambria Math" panose="02040503050406030204" pitchFamily="18" charset="0"/>
                        <a:cs typeface="Times New Roman" panose="02020603050405020304" pitchFamily="18" charset="0"/>
                      </a:rPr>
                      <m:t>−</m:t>
                    </m:r>
                    <m:r>
                      <m:rPr>
                        <m:nor/>
                      </m:rPr>
                      <a:rPr lang="en-US" altLang="zh-TW" sz="1600" b="0" i="0" smtClean="0">
                        <a:latin typeface="Cambria Math" panose="02040503050406030204" pitchFamily="18" charset="0"/>
                        <a:cs typeface="Times New Roman" panose="02020603050405020304" pitchFamily="18" charset="0"/>
                      </a:rPr>
                      <m:t>4</m:t>
                    </m:r>
                    <m:sSup>
                      <m:sSupPr>
                        <m:ctrlPr>
                          <a:rPr lang="en-US" altLang="zh-TW" sz="1600" i="1">
                            <a:latin typeface="Cambria Math" panose="02040503050406030204" pitchFamily="18" charset="0"/>
                            <a:cs typeface="Times New Roman" panose="02020603050405020304" pitchFamily="18" charset="0"/>
                          </a:rPr>
                        </m:ctrlPr>
                      </m:sSupPr>
                      <m:e>
                        <m:r>
                          <m:rPr>
                            <m:nor/>
                          </m:rPr>
                          <a:rPr lang="en-US" altLang="zh-TW" sz="1600" dirty="0">
                            <a:latin typeface="Times New Roman" panose="02020603050405020304" pitchFamily="18" charset="0"/>
                            <a:cs typeface="Times New Roman" panose="02020603050405020304" pitchFamily="18" charset="0"/>
                          </a:rPr>
                          <m:t>≈</m:t>
                        </m:r>
                        <m:r>
                          <a:rPr lang="en-US" altLang="zh-TW" sz="1600" b="0" i="1" dirty="0" smtClean="0">
                            <a:latin typeface="Cambria Math" panose="02040503050406030204" pitchFamily="18" charset="0"/>
                            <a:cs typeface="Times New Roman" panose="02020603050405020304" pitchFamily="18" charset="0"/>
                          </a:rPr>
                          <m:t> </m:t>
                        </m:r>
                        <m:r>
                          <a:rPr lang="en-US" altLang="zh-TW" sz="1600" i="1">
                            <a:latin typeface="Cambria Math" panose="02040503050406030204" pitchFamily="18" charset="0"/>
                            <a:cs typeface="Times New Roman" panose="02020603050405020304" pitchFamily="18" charset="0"/>
                          </a:rPr>
                          <m:t>6</m:t>
                        </m:r>
                        <m:r>
                          <a:rPr lang="en-US" altLang="zh-TW" sz="1600" i="1" smtClean="0">
                            <a:latin typeface="Cambria Math" panose="02040503050406030204" pitchFamily="18" charset="0"/>
                            <a:cs typeface="Times New Roman" panose="02020603050405020304" pitchFamily="18" charset="0"/>
                          </a:rPr>
                          <m:t>𝑛</m:t>
                        </m:r>
                      </m:e>
                      <m:sup>
                        <m:r>
                          <a:rPr lang="en-US" altLang="zh-TW" sz="1600" i="1">
                            <a:latin typeface="Cambria Math" panose="02040503050406030204" pitchFamily="18" charset="0"/>
                            <a:cs typeface="Times New Roman" panose="02020603050405020304" pitchFamily="18" charset="0"/>
                          </a:rPr>
                          <m:t>2</m:t>
                        </m:r>
                      </m:sup>
                    </m:sSup>
                  </m:oMath>
                </a14:m>
                <a:r>
                  <a:rPr lang="en-US" altLang="zh-TW" sz="1600" dirty="0">
                    <a:latin typeface="Times New Roman" panose="02020603050405020304" pitchFamily="18" charset="0"/>
                    <a:cs typeface="Times New Roman" panose="02020603050405020304" pitchFamily="18" charset="0"/>
                  </a:rPr>
                  <a:t> vertices</a:t>
                </a:r>
              </a:p>
              <a:p>
                <a:pPr>
                  <a:lnSpc>
                    <a:spcPct val="150000"/>
                  </a:lnSpc>
                </a:pPr>
                <a:endParaRPr lang="en-US" altLang="zh-TW" sz="1600" dirty="0">
                  <a:latin typeface="Times New Roman" panose="02020603050405020304" pitchFamily="18" charset="0"/>
                  <a:cs typeface="Times New Roman" panose="02020603050405020304" pitchFamily="18" charset="0"/>
                </a:endParaRPr>
              </a:p>
              <a:p>
                <a:pPr>
                  <a:lnSpc>
                    <a:spcPct val="150000"/>
                  </a:lnSpc>
                </a:pPr>
                <a:endParaRPr lang="en-US" altLang="zh-TW" sz="1600" dirty="0">
                  <a:latin typeface="Times New Roman" panose="02020603050405020304" pitchFamily="18" charset="0"/>
                  <a:cs typeface="Times New Roman" panose="02020603050405020304" pitchFamily="18" charset="0"/>
                </a:endParaRPr>
              </a:p>
              <a:p>
                <a:pPr>
                  <a:lnSpc>
                    <a:spcPct val="150000"/>
                  </a:lnSpc>
                </a:pPr>
                <a:r>
                  <a:rPr lang="en" altLang="zh-TW" sz="1600" dirty="0">
                    <a:latin typeface="Times New Roman" panose="02020603050405020304" pitchFamily="18" charset="0"/>
                    <a:cs typeface="Times New Roman" panose="02020603050405020304" pitchFamily="18" charset="0"/>
                  </a:rPr>
                  <a:t>where </a:t>
                </a:r>
                <a:r>
                  <a:rPr lang="en" altLang="zh-TW" sz="1600" i="1" dirty="0">
                    <a:latin typeface="Times New Roman" panose="02020603050405020304" pitchFamily="18" charset="0"/>
                    <a:cs typeface="Times New Roman" panose="02020603050405020304" pitchFamily="18" charset="0"/>
                  </a:rPr>
                  <a:t>N</a:t>
                </a:r>
                <a:r>
                  <a:rPr lang="en" altLang="zh-TW" sz="1600" i="1" baseline="-25000" dirty="0">
                    <a:latin typeface="Times New Roman" panose="02020603050405020304" pitchFamily="18" charset="0"/>
                    <a:cs typeface="Times New Roman" panose="02020603050405020304" pitchFamily="18" charset="0"/>
                  </a:rPr>
                  <a:t>d</a:t>
                </a:r>
                <a:r>
                  <a:rPr lang="en" altLang="zh-TW" sz="1600" dirty="0">
                    <a:latin typeface="Times New Roman" panose="02020603050405020304" pitchFamily="18" charset="0"/>
                    <a:cs typeface="Times New Roman" panose="02020603050405020304" pitchFamily="18" charset="0"/>
                  </a:rPr>
                  <a:t> is the number of vertices of the dense mesh </a:t>
                </a:r>
                <a:r>
                  <a:rPr lang="en" altLang="zh-TW" sz="1600" i="1" dirty="0">
                    <a:latin typeface="Times New Roman" panose="02020603050405020304" pitchFamily="18" charset="0"/>
                    <a:cs typeface="Times New Roman" panose="02020603050405020304" pitchFamily="18" charset="0"/>
                  </a:rPr>
                  <a:t>M</a:t>
                </a:r>
                <a:r>
                  <a:rPr lang="en"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p:txBody>
          </p:sp>
        </mc:Choice>
        <mc:Fallback xmlns="">
          <p:sp>
            <p:nvSpPr>
              <p:cNvPr id="10" name="矩形 9">
                <a:extLst>
                  <a:ext uri="{FF2B5EF4-FFF2-40B4-BE49-F238E27FC236}">
                    <a16:creationId xmlns:a16="http://schemas.microsoft.com/office/drawing/2014/main" id="{A3FBBD8B-C323-11CF-D3C4-26D2F5CA3FD0}"/>
                  </a:ext>
                </a:extLst>
              </p:cNvPr>
              <p:cNvSpPr>
                <a:spLocks noRot="1" noChangeAspect="1" noMove="1" noResize="1" noEditPoints="1" noAdjustHandles="1" noChangeArrowheads="1" noChangeShapeType="1" noTextEdit="1"/>
              </p:cNvSpPr>
              <p:nvPr/>
            </p:nvSpPr>
            <p:spPr>
              <a:xfrm>
                <a:off x="1120590" y="1457693"/>
                <a:ext cx="7655858" cy="2264081"/>
              </a:xfrm>
              <a:prstGeom prst="rect">
                <a:avLst/>
              </a:prstGeom>
              <a:blipFill>
                <a:blip r:embed="rId3"/>
                <a:stretch>
                  <a:fillRect l="-497" b="-2778"/>
                </a:stretch>
              </a:blipFill>
            </p:spPr>
            <p:txBody>
              <a:bodyPr/>
              <a:lstStyle/>
              <a:p>
                <a:r>
                  <a:rPr lang="zh-TW" altLang="en-US">
                    <a:noFill/>
                  </a:rPr>
                  <a:t> </a:t>
                </a:r>
              </a:p>
            </p:txBody>
          </p:sp>
        </mc:Fallback>
      </mc:AlternateContent>
      <p:pic>
        <p:nvPicPr>
          <p:cNvPr id="3" name="圖片 2">
            <a:extLst>
              <a:ext uri="{FF2B5EF4-FFF2-40B4-BE49-F238E27FC236}">
                <a16:creationId xmlns:a16="http://schemas.microsoft.com/office/drawing/2014/main" id="{14E9549B-7507-62BD-09A8-E2851BD7584E}"/>
              </a:ext>
            </a:extLst>
          </p:cNvPr>
          <p:cNvPicPr>
            <a:picLocks noChangeAspect="1"/>
          </p:cNvPicPr>
          <p:nvPr/>
        </p:nvPicPr>
        <p:blipFill rotWithShape="1">
          <a:blip r:embed="rId4"/>
          <a:srcRect b="68819"/>
          <a:stretch/>
        </p:blipFill>
        <p:spPr>
          <a:xfrm>
            <a:off x="2190110" y="2741917"/>
            <a:ext cx="4763780" cy="548038"/>
          </a:xfrm>
          <a:prstGeom prst="rect">
            <a:avLst/>
          </a:prstGeom>
        </p:spPr>
      </p:pic>
      <p:pic>
        <p:nvPicPr>
          <p:cNvPr id="7" name="圖片 6">
            <a:extLst>
              <a:ext uri="{FF2B5EF4-FFF2-40B4-BE49-F238E27FC236}">
                <a16:creationId xmlns:a16="http://schemas.microsoft.com/office/drawing/2014/main" id="{8A96832C-E6EC-9602-9BC2-7AFA4B661AEF}"/>
              </a:ext>
            </a:extLst>
          </p:cNvPr>
          <p:cNvPicPr>
            <a:picLocks noChangeAspect="1"/>
          </p:cNvPicPr>
          <p:nvPr/>
        </p:nvPicPr>
        <p:blipFill>
          <a:blip r:embed="rId5"/>
          <a:stretch>
            <a:fillRect/>
          </a:stretch>
        </p:blipFill>
        <p:spPr>
          <a:xfrm>
            <a:off x="3689804" y="3959524"/>
            <a:ext cx="1764392" cy="722394"/>
          </a:xfrm>
          <a:prstGeom prst="rect">
            <a:avLst/>
          </a:prstGeom>
        </p:spPr>
      </p:pic>
      <p:sp>
        <p:nvSpPr>
          <p:cNvPr id="8" name="矩形 7">
            <a:extLst>
              <a:ext uri="{FF2B5EF4-FFF2-40B4-BE49-F238E27FC236}">
                <a16:creationId xmlns:a16="http://schemas.microsoft.com/office/drawing/2014/main" id="{41937120-B8BB-B510-10FE-667F579E04B8}"/>
              </a:ext>
            </a:extLst>
          </p:cNvPr>
          <p:cNvSpPr/>
          <p:nvPr/>
        </p:nvSpPr>
        <p:spPr>
          <a:xfrm>
            <a:off x="3586834" y="3891763"/>
            <a:ext cx="1970332" cy="7903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文字方塊 10">
            <a:extLst>
              <a:ext uri="{FF2B5EF4-FFF2-40B4-BE49-F238E27FC236}">
                <a16:creationId xmlns:a16="http://schemas.microsoft.com/office/drawing/2014/main" id="{0B343755-BDC6-AF48-79F0-F12C91A09901}"/>
              </a:ext>
            </a:extLst>
          </p:cNvPr>
          <p:cNvSpPr txBox="1"/>
          <p:nvPr/>
        </p:nvSpPr>
        <p:spPr>
          <a:xfrm>
            <a:off x="5660136" y="3928035"/>
            <a:ext cx="1529107" cy="307777"/>
          </a:xfrm>
          <a:prstGeom prst="rect">
            <a:avLst/>
          </a:prstGeom>
          <a:noFill/>
        </p:spPr>
        <p:txBody>
          <a:bodyPr wrap="square" rtlCol="0">
            <a:spAutoFit/>
          </a:bodyPr>
          <a:lstStyle/>
          <a:p>
            <a:r>
              <a:rPr lang="en" altLang="zh-TW" dirty="0">
                <a:solidFill>
                  <a:srgbClr val="FF0000"/>
                </a:solidFill>
                <a:latin typeface="Times New Roman" panose="02020603050405020304" pitchFamily="18" charset="0"/>
                <a:cs typeface="Times New Roman" panose="02020603050405020304" pitchFamily="18" charset="0"/>
              </a:rPr>
              <a:t>Initial resolution </a:t>
            </a:r>
            <a:r>
              <a:rPr lang="en" altLang="zh-TW" i="1" dirty="0">
                <a:solidFill>
                  <a:srgbClr val="FF0000"/>
                </a:solidFill>
                <a:latin typeface="Times New Roman" panose="02020603050405020304" pitchFamily="18" charset="0"/>
                <a:cs typeface="Times New Roman" panose="02020603050405020304" pitchFamily="18" charset="0"/>
              </a:rPr>
              <a:t>n</a:t>
            </a:r>
            <a:endParaRPr kumimoji="1" lang="zh-TW" altLang="en-US" dirty="0">
              <a:solidFill>
                <a:srgbClr val="FF0000"/>
              </a:solidFill>
              <a:latin typeface="Times New Roman" panose="02020603050405020304" pitchFamily="18" charset="0"/>
              <a:cs typeface="Times New Roman" panose="02020603050405020304" pitchFamily="18" charset="0"/>
            </a:endParaRPr>
          </a:p>
        </p:txBody>
      </p:sp>
      <p:sp>
        <p:nvSpPr>
          <p:cNvPr id="12" name="文字方塊 11">
            <a:extLst>
              <a:ext uri="{FF2B5EF4-FFF2-40B4-BE49-F238E27FC236}">
                <a16:creationId xmlns:a16="http://schemas.microsoft.com/office/drawing/2014/main" id="{E6351967-8FD7-D203-80F8-15F2E06DB3F5}"/>
              </a:ext>
            </a:extLst>
          </p:cNvPr>
          <p:cNvSpPr txBox="1"/>
          <p:nvPr/>
        </p:nvSpPr>
        <p:spPr>
          <a:xfrm>
            <a:off x="2960915" y="4080607"/>
            <a:ext cx="522949" cy="400110"/>
          </a:xfrm>
          <a:prstGeom prst="rect">
            <a:avLst/>
          </a:prstGeom>
          <a:noFill/>
        </p:spPr>
        <p:txBody>
          <a:bodyPr wrap="square" rtlCol="0">
            <a:spAutoFit/>
          </a:bodyPr>
          <a:lstStyle/>
          <a:p>
            <a:r>
              <a:rPr lang="en-US" altLang="zh-TW" sz="2000" dirty="0">
                <a:solidFill>
                  <a:srgbClr val="FF0000"/>
                </a:solidFill>
                <a:latin typeface="Times New Roman" panose="02020603050405020304" pitchFamily="18" charset="0"/>
                <a:cs typeface="Times New Roman" panose="02020603050405020304" pitchFamily="18" charset="0"/>
              </a:rPr>
              <a:t>⇒</a:t>
            </a:r>
            <a:endParaRPr kumimoji="1" lang="zh-TW" alt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9397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版面配置區 13">
            <a:extLst>
              <a:ext uri="{FF2B5EF4-FFF2-40B4-BE49-F238E27FC236}">
                <a16:creationId xmlns:a16="http://schemas.microsoft.com/office/drawing/2014/main" id="{F66DEEE2-6DBD-4E4A-97A1-78B643D81B75}"/>
              </a:ext>
            </a:extLst>
          </p:cNvPr>
          <p:cNvSpPr>
            <a:spLocks noGrp="1"/>
          </p:cNvSpPr>
          <p:nvPr>
            <p:ph type="body" idx="1"/>
          </p:nvPr>
        </p:nvSpPr>
        <p:spPr>
          <a:xfrm>
            <a:off x="647605" y="898805"/>
            <a:ext cx="7852158" cy="3573600"/>
          </a:xfrm>
        </p:spPr>
        <p:txBody>
          <a:bodyPr/>
          <a:lstStyle/>
          <a:p>
            <a:pPr marL="76200" indent="0">
              <a:lnSpc>
                <a:spcPct val="120000"/>
              </a:lnSpc>
              <a:buNone/>
            </a:pPr>
            <a:r>
              <a:rPr lang="en-US" altLang="zh-TW" sz="2000" b="1" dirty="0">
                <a:latin typeface="Times New Roman" panose="02020603050405020304" pitchFamily="18" charset="0"/>
                <a:cs typeface="Times New Roman" panose="02020603050405020304" pitchFamily="18" charset="0"/>
              </a:rPr>
              <a:t>6) Homeomorphic CBC Generation</a:t>
            </a:r>
          </a:p>
        </p:txBody>
      </p:sp>
      <p:sp>
        <p:nvSpPr>
          <p:cNvPr id="13" name="標題 12">
            <a:extLst>
              <a:ext uri="{FF2B5EF4-FFF2-40B4-BE49-F238E27FC236}">
                <a16:creationId xmlns:a16="http://schemas.microsoft.com/office/drawing/2014/main" id="{D3F7E5E7-E7DB-4A21-952E-1F70409C4103}"/>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2. Coarse Bounding Cage Generation</a:t>
            </a:r>
            <a:endParaRPr lang="zh-TW" altLang="en-US" sz="3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1D588C2-8F08-430D-9A04-E948C30EDF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25</a:t>
            </a:fld>
            <a:endParaRPr lang="en">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1C012233-93C7-4EEC-B1C6-AA42F63D894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114E6D3B-8240-CBAE-5539-7704108741D9}"/>
              </a:ext>
            </a:extLst>
          </p:cNvPr>
          <p:cNvSpPr txBox="1"/>
          <p:nvPr/>
        </p:nvSpPr>
        <p:spPr>
          <a:xfrm>
            <a:off x="3296651" y="4777374"/>
            <a:ext cx="5203112" cy="338554"/>
          </a:xfrm>
          <a:prstGeom prst="rect">
            <a:avLst/>
          </a:prstGeom>
          <a:noFill/>
        </p:spPr>
        <p:txBody>
          <a:bodyPr wrap="square" rtlCol="0">
            <a:spAutoFit/>
          </a:bodyPr>
          <a:lstStyle/>
          <a:p>
            <a:r>
              <a:rPr kumimoji="1" lang="en-US" altLang="zh-TW" sz="800" dirty="0"/>
              <a:t>Source: Xian, C., Lin, H., &amp; Gao, S. (2009, June). Automatic generation of coarse bounding cages from dense meshes. In 2009 IEEE International Conference on Shape Modeling and Applications (pp. 21-27). IEEE.</a:t>
            </a:r>
            <a:endParaRPr kumimoji="1" lang="zh-TW" altLang="en-US" sz="800" dirty="0"/>
          </a:p>
        </p:txBody>
      </p:sp>
      <p:sp>
        <p:nvSpPr>
          <p:cNvPr id="10" name="矩形 9">
            <a:extLst>
              <a:ext uri="{FF2B5EF4-FFF2-40B4-BE49-F238E27FC236}">
                <a16:creationId xmlns:a16="http://schemas.microsoft.com/office/drawing/2014/main" id="{A3FBBD8B-C323-11CF-D3C4-26D2F5CA3FD0}"/>
              </a:ext>
            </a:extLst>
          </p:cNvPr>
          <p:cNvSpPr/>
          <p:nvPr/>
        </p:nvSpPr>
        <p:spPr>
          <a:xfrm>
            <a:off x="1120590" y="1457693"/>
            <a:ext cx="7655858" cy="1525418"/>
          </a:xfrm>
          <a:prstGeom prst="rect">
            <a:avLst/>
          </a:prstGeom>
        </p:spPr>
        <p:txBody>
          <a:bodyPr wrap="square">
            <a:spAutoFit/>
          </a:bodyPr>
          <a:lstStyle/>
          <a:p>
            <a:pPr>
              <a:lnSpc>
                <a:spcPct val="150000"/>
              </a:lnSpc>
            </a:pPr>
            <a:r>
              <a:rPr lang="en-US" altLang="zh-TW" sz="1600" dirty="0">
                <a:latin typeface="Times New Roman" panose="02020603050405020304" pitchFamily="18" charset="0"/>
                <a:cs typeface="Times New Roman" panose="02020603050405020304" pitchFamily="18" charset="0"/>
              </a:rPr>
              <a:t>By increasing the resolution of voxelization, if we can get a CBC whose value of Euler formula, </a:t>
            </a:r>
            <a:r>
              <a:rPr lang="en-US" altLang="zh-TW" sz="1600" i="1" dirty="0">
                <a:latin typeface="Times New Roman" panose="02020603050405020304" pitchFamily="18" charset="0"/>
                <a:cs typeface="Times New Roman" panose="02020603050405020304" pitchFamily="18" charset="0"/>
              </a:rPr>
              <a:t>G</a:t>
            </a:r>
            <a:r>
              <a:rPr lang="en-US" altLang="zh-TW" sz="1600" i="1" baseline="-25000" dirty="0">
                <a:latin typeface="Times New Roman" panose="02020603050405020304" pitchFamily="18" charset="0"/>
                <a:cs typeface="Times New Roman" panose="02020603050405020304" pitchFamily="18" charset="0"/>
              </a:rPr>
              <a:t>c</a:t>
            </a:r>
            <a:r>
              <a:rPr lang="en-US" altLang="zh-TW" sz="1600" i="1" dirty="0">
                <a:latin typeface="Times New Roman" panose="02020603050405020304" pitchFamily="18" charset="0"/>
                <a:cs typeface="Times New Roman" panose="02020603050405020304" pitchFamily="18" charset="0"/>
              </a:rPr>
              <a:t> = </a:t>
            </a:r>
            <a:r>
              <a:rPr lang="en-US" altLang="zh-TW" sz="1600" i="1" dirty="0" err="1">
                <a:latin typeface="Times New Roman" panose="02020603050405020304" pitchFamily="18" charset="0"/>
                <a:cs typeface="Times New Roman" panose="02020603050405020304" pitchFamily="18" charset="0"/>
              </a:rPr>
              <a:t>V</a:t>
            </a:r>
            <a:r>
              <a:rPr lang="en-US" altLang="zh-TW" sz="1600" i="1" baseline="-25000" dirty="0" err="1">
                <a:latin typeface="Times New Roman" panose="02020603050405020304" pitchFamily="18" charset="0"/>
                <a:cs typeface="Times New Roman" panose="02020603050405020304" pitchFamily="18" charset="0"/>
              </a:rPr>
              <a:t>c</a:t>
            </a:r>
            <a:r>
              <a:rPr lang="en-US" altLang="zh-TW" sz="1600" i="1" dirty="0">
                <a:latin typeface="Times New Roman" panose="02020603050405020304" pitchFamily="18" charset="0"/>
                <a:cs typeface="Times New Roman" panose="02020603050405020304" pitchFamily="18" charset="0"/>
              </a:rPr>
              <a:t> − </a:t>
            </a:r>
            <a:r>
              <a:rPr lang="en-US" altLang="zh-TW" sz="1600" i="1" dirty="0" err="1">
                <a:latin typeface="Times New Roman" panose="02020603050405020304" pitchFamily="18" charset="0"/>
                <a:cs typeface="Times New Roman" panose="02020603050405020304" pitchFamily="18" charset="0"/>
              </a:rPr>
              <a:t>E</a:t>
            </a:r>
            <a:r>
              <a:rPr lang="en-US" altLang="zh-TW" sz="1600" i="1" baseline="-25000" dirty="0" err="1">
                <a:latin typeface="Times New Roman" panose="02020603050405020304" pitchFamily="18" charset="0"/>
                <a:cs typeface="Times New Roman" panose="02020603050405020304" pitchFamily="18" charset="0"/>
              </a:rPr>
              <a:t>c</a:t>
            </a:r>
            <a:r>
              <a:rPr lang="en-US" altLang="zh-TW" sz="1600" i="1" dirty="0">
                <a:latin typeface="Times New Roman" panose="02020603050405020304" pitchFamily="18" charset="0"/>
                <a:cs typeface="Times New Roman" panose="02020603050405020304" pitchFamily="18" charset="0"/>
              </a:rPr>
              <a:t> + F</a:t>
            </a:r>
            <a:r>
              <a:rPr lang="en-US" altLang="zh-TW" sz="1600" i="1" baseline="-25000" dirty="0">
                <a:latin typeface="Times New Roman" panose="02020603050405020304" pitchFamily="18" charset="0"/>
                <a:cs typeface="Times New Roman" panose="02020603050405020304" pitchFamily="18" charset="0"/>
              </a:rPr>
              <a:t>c</a:t>
            </a:r>
            <a:r>
              <a:rPr lang="en-US" altLang="zh-TW" sz="1600" dirty="0">
                <a:latin typeface="Times New Roman" panose="02020603050405020304" pitchFamily="18" charset="0"/>
                <a:cs typeface="Times New Roman" panose="02020603050405020304" pitchFamily="18" charset="0"/>
              </a:rPr>
              <a:t>, is equal to that of the dense mesh </a:t>
            </a:r>
            <a:r>
              <a:rPr lang="en-US" altLang="zh-TW" sz="1600" i="1" dirty="0">
                <a:latin typeface="Times New Roman" panose="02020603050405020304" pitchFamily="18" charset="0"/>
                <a:cs typeface="Times New Roman" panose="02020603050405020304" pitchFamily="18" charset="0"/>
              </a:rPr>
              <a:t>M</a:t>
            </a:r>
            <a:r>
              <a:rPr lang="en-US" altLang="zh-TW" sz="1600" dirty="0">
                <a:latin typeface="Times New Roman" panose="02020603050405020304" pitchFamily="18" charset="0"/>
                <a:cs typeface="Times New Roman" panose="02020603050405020304" pitchFamily="18" charset="0"/>
              </a:rPr>
              <a:t>, </a:t>
            </a:r>
            <a:r>
              <a:rPr lang="en-US" altLang="zh-TW" sz="1600" i="1" dirty="0">
                <a:latin typeface="Times New Roman" panose="02020603050405020304" pitchFamily="18" charset="0"/>
                <a:cs typeface="Times New Roman" panose="02020603050405020304" pitchFamily="18" charset="0"/>
              </a:rPr>
              <a:t>G</a:t>
            </a:r>
            <a:r>
              <a:rPr lang="en-US" altLang="zh-TW" sz="1600" i="1" baseline="-25000" dirty="0">
                <a:latin typeface="Times New Roman" panose="02020603050405020304" pitchFamily="18" charset="0"/>
                <a:cs typeface="Times New Roman" panose="02020603050405020304" pitchFamily="18" charset="0"/>
              </a:rPr>
              <a:t>d</a:t>
            </a:r>
            <a:r>
              <a:rPr lang="en-US" altLang="zh-TW" sz="1600" dirty="0">
                <a:latin typeface="Times New Roman" panose="02020603050405020304" pitchFamily="18" charset="0"/>
                <a:cs typeface="Times New Roman" panose="02020603050405020304" pitchFamily="18" charset="0"/>
              </a:rPr>
              <a:t> = </a:t>
            </a:r>
            <a:r>
              <a:rPr lang="en-US" altLang="zh-TW" sz="1600" i="1" dirty="0" err="1">
                <a:latin typeface="Times New Roman" panose="02020603050405020304" pitchFamily="18" charset="0"/>
                <a:cs typeface="Times New Roman" panose="02020603050405020304" pitchFamily="18" charset="0"/>
              </a:rPr>
              <a:t>V</a:t>
            </a:r>
            <a:r>
              <a:rPr lang="en-US" altLang="zh-TW" sz="1600" i="1" baseline="-25000" dirty="0" err="1">
                <a:latin typeface="Times New Roman" panose="02020603050405020304" pitchFamily="18" charset="0"/>
                <a:cs typeface="Times New Roman" panose="02020603050405020304" pitchFamily="18" charset="0"/>
              </a:rPr>
              <a:t>d</a:t>
            </a:r>
            <a:r>
              <a:rPr lang="en-US" altLang="zh-TW" sz="1600" dirty="0">
                <a:latin typeface="Times New Roman" panose="02020603050405020304" pitchFamily="18" charset="0"/>
                <a:cs typeface="Times New Roman" panose="02020603050405020304" pitchFamily="18" charset="0"/>
              </a:rPr>
              <a:t> − </a:t>
            </a:r>
            <a:r>
              <a:rPr lang="en-US" altLang="zh-TW" sz="1600" i="1" dirty="0">
                <a:latin typeface="Times New Roman" panose="02020603050405020304" pitchFamily="18" charset="0"/>
                <a:cs typeface="Times New Roman" panose="02020603050405020304" pitchFamily="18" charset="0"/>
              </a:rPr>
              <a:t>E</a:t>
            </a:r>
            <a:r>
              <a:rPr lang="en-US" altLang="zh-TW" sz="1600" i="1" baseline="-25000" dirty="0">
                <a:latin typeface="Times New Roman" panose="02020603050405020304" pitchFamily="18" charset="0"/>
                <a:cs typeface="Times New Roman" panose="02020603050405020304" pitchFamily="18" charset="0"/>
              </a:rPr>
              <a:t>d</a:t>
            </a:r>
            <a:r>
              <a:rPr lang="en-US" altLang="zh-TW" sz="1600" dirty="0">
                <a:latin typeface="Times New Roman" panose="02020603050405020304" pitchFamily="18" charset="0"/>
                <a:cs typeface="Times New Roman" panose="02020603050405020304" pitchFamily="18" charset="0"/>
              </a:rPr>
              <a:t> + </a:t>
            </a:r>
            <a:r>
              <a:rPr lang="en-US" altLang="zh-TW" sz="1600" i="1" dirty="0" err="1">
                <a:latin typeface="Times New Roman" panose="02020603050405020304" pitchFamily="18" charset="0"/>
                <a:cs typeface="Times New Roman" panose="02020603050405020304" pitchFamily="18" charset="0"/>
              </a:rPr>
              <a:t>F</a:t>
            </a:r>
            <a:r>
              <a:rPr lang="en-US" altLang="zh-TW" sz="1600" i="1" baseline="-25000" dirty="0" err="1">
                <a:latin typeface="Times New Roman" panose="02020603050405020304" pitchFamily="18" charset="0"/>
                <a:cs typeface="Times New Roman" panose="02020603050405020304" pitchFamily="18" charset="0"/>
              </a:rPr>
              <a:t>d</a:t>
            </a:r>
            <a:r>
              <a:rPr lang="en-US" altLang="zh-TW" sz="1600" dirty="0">
                <a:latin typeface="Times New Roman" panose="02020603050405020304" pitchFamily="18" charset="0"/>
                <a:cs typeface="Times New Roman" panose="02020603050405020304" pitchFamily="18" charset="0"/>
              </a:rPr>
              <a:t>, they are </a:t>
            </a:r>
            <a:r>
              <a:rPr lang="en-US" altLang="zh-TW" sz="1600" dirty="0">
                <a:solidFill>
                  <a:srgbClr val="FF0000"/>
                </a:solidFill>
                <a:latin typeface="Times New Roman" panose="02020603050405020304" pitchFamily="18" charset="0"/>
                <a:cs typeface="Times New Roman" panose="02020603050405020304" pitchFamily="18" charset="0"/>
              </a:rPr>
              <a:t>homeomorphic</a:t>
            </a:r>
            <a:r>
              <a:rPr lang="en-US" altLang="zh-TW" sz="1600" dirty="0">
                <a:latin typeface="Times New Roman" panose="02020603050405020304" pitchFamily="18" charset="0"/>
                <a:cs typeface="Times New Roman" panose="02020603050405020304" pitchFamily="18" charset="0"/>
              </a:rPr>
              <a:t> to each other. </a:t>
            </a:r>
          </a:p>
          <a:p>
            <a:pPr>
              <a:lnSpc>
                <a:spcPct val="150000"/>
              </a:lnSpc>
            </a:pPr>
            <a:endParaRPr lang="en-US" altLang="zh-TW" sz="1600"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B1F7ECD6-36F5-B1A3-26FA-9BA5A1046084}"/>
              </a:ext>
            </a:extLst>
          </p:cNvPr>
          <p:cNvSpPr/>
          <p:nvPr/>
        </p:nvSpPr>
        <p:spPr>
          <a:xfrm>
            <a:off x="1120590" y="2198280"/>
            <a:ext cx="3801034" cy="417165"/>
          </a:xfrm>
          <a:prstGeom prst="rect">
            <a:avLst/>
          </a:prstGeom>
        </p:spPr>
        <p:txBody>
          <a:bodyPr wrap="square">
            <a:spAutoFit/>
          </a:bodyPr>
          <a:lstStyle/>
          <a:p>
            <a:pPr>
              <a:lnSpc>
                <a:spcPct val="175000"/>
              </a:lnSpc>
            </a:pPr>
            <a:endParaRPr lang="en-US" altLang="zh-TW"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78EE7486-271C-DB01-B27B-2B5326829076}"/>
              </a:ext>
            </a:extLst>
          </p:cNvPr>
          <p:cNvPicPr>
            <a:picLocks noChangeAspect="1"/>
          </p:cNvPicPr>
          <p:nvPr/>
        </p:nvPicPr>
        <p:blipFill>
          <a:blip r:embed="rId3"/>
          <a:stretch>
            <a:fillRect/>
          </a:stretch>
        </p:blipFill>
        <p:spPr>
          <a:xfrm>
            <a:off x="4374517" y="2571750"/>
            <a:ext cx="3488371" cy="2135829"/>
          </a:xfrm>
          <a:prstGeom prst="rect">
            <a:avLst/>
          </a:prstGeom>
        </p:spPr>
      </p:pic>
    </p:spTree>
    <p:extLst>
      <p:ext uri="{BB962C8B-B14F-4D97-AF65-F5344CB8AC3E}">
        <p14:creationId xmlns:p14="http://schemas.microsoft.com/office/powerpoint/2010/main" val="22083510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BBD3394-E7DC-4039-8472-EBD906E3F2BF}"/>
              </a:ext>
            </a:extLst>
          </p:cNvPr>
          <p:cNvSpPr>
            <a:spLocks noGrp="1"/>
          </p:cNvSpPr>
          <p:nvPr>
            <p:ph type="ctrTitle"/>
          </p:nvPr>
        </p:nvSpPr>
        <p:spPr>
          <a:xfrm>
            <a:off x="818207" y="1991850"/>
            <a:ext cx="7507585" cy="1159800"/>
          </a:xfrm>
        </p:spPr>
        <p:txBody>
          <a:bodyPr/>
          <a:lstStyle/>
          <a:p>
            <a:pPr lvl="0">
              <a:lnSpc>
                <a:spcPct val="150000"/>
              </a:lnSpc>
            </a:pPr>
            <a:r>
              <a:rPr lang="en-US" altLang="zh-TW" sz="3200" dirty="0">
                <a:latin typeface="Times New Roman" panose="02020603050405020304" pitchFamily="18" charset="0"/>
                <a:cs typeface="Times New Roman" panose="02020603050405020304" pitchFamily="18" charset="0"/>
              </a:rPr>
              <a:t>Result</a:t>
            </a:r>
          </a:p>
        </p:txBody>
      </p:sp>
      <p:sp>
        <p:nvSpPr>
          <p:cNvPr id="4" name="投影片編號版面配置區 3">
            <a:extLst>
              <a:ext uri="{FF2B5EF4-FFF2-40B4-BE49-F238E27FC236}">
                <a16:creationId xmlns:a16="http://schemas.microsoft.com/office/drawing/2014/main" id="{58E218E1-08EA-4D62-868B-A4A221FB845E}"/>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13965588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6E0E73CA-65F1-C09F-B9AD-D54B8A14DF3F}"/>
              </a:ext>
            </a:extLst>
          </p:cNvPr>
          <p:cNvSpPr>
            <a:spLocks noGrp="1"/>
          </p:cNvSpPr>
          <p:nvPr>
            <p:ph type="body" idx="1"/>
          </p:nvPr>
        </p:nvSpPr>
        <p:spPr>
          <a:xfrm>
            <a:off x="786150" y="1010720"/>
            <a:ext cx="7571700" cy="3824580"/>
          </a:xfrm>
        </p:spPr>
        <p:txBody>
          <a:bodyPr/>
          <a:lstStyle/>
          <a:p>
            <a:endParaRPr kumimoji="1" lang="zh-TW" altLang="en-US" sz="2000" dirty="0"/>
          </a:p>
        </p:txBody>
      </p:sp>
      <p:sp>
        <p:nvSpPr>
          <p:cNvPr id="4" name="投影片編號版面配置區 3">
            <a:extLst>
              <a:ext uri="{FF2B5EF4-FFF2-40B4-BE49-F238E27FC236}">
                <a16:creationId xmlns:a16="http://schemas.microsoft.com/office/drawing/2014/main" id="{E3D48F7E-F01E-8188-E4DE-1293082685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9" name="標題 12">
            <a:extLst>
              <a:ext uri="{FF2B5EF4-FFF2-40B4-BE49-F238E27FC236}">
                <a16:creationId xmlns:a16="http://schemas.microsoft.com/office/drawing/2014/main" id="{AB550E54-73A9-C60D-D965-F702E9336EF8}"/>
              </a:ext>
            </a:extLst>
          </p:cNvPr>
          <p:cNvSpPr>
            <a:spLocks noGrp="1"/>
          </p:cNvSpPr>
          <p:nvPr>
            <p:ph type="title"/>
          </p:nvPr>
        </p:nvSpPr>
        <p:spPr>
          <a:xfrm>
            <a:off x="647605" y="308200"/>
            <a:ext cx="7571700" cy="702600"/>
          </a:xfrm>
        </p:spPr>
        <p:txBody>
          <a:bodyPr/>
          <a:lstStyle/>
          <a:p>
            <a:r>
              <a:rPr lang="en-US" altLang="zh-TW" sz="3400" dirty="0">
                <a:solidFill>
                  <a:srgbClr val="0091EA"/>
                </a:solidFill>
                <a:latin typeface="Times New Roman" panose="02020603050405020304" pitchFamily="18" charset="0"/>
                <a:cs typeface="Times New Roman" panose="02020603050405020304" pitchFamily="18" charset="0"/>
              </a:rPr>
              <a:t>Result</a:t>
            </a:r>
            <a:endParaRPr lang="zh-TW" altLang="en-US" sz="3400" dirty="0">
              <a:latin typeface="Times New Roman" panose="02020603050405020304" pitchFamily="18" charset="0"/>
              <a:cs typeface="Times New Roman" panose="02020603050405020304" pitchFamily="18" charset="0"/>
            </a:endParaRPr>
          </a:p>
        </p:txBody>
      </p:sp>
      <p:pic>
        <p:nvPicPr>
          <p:cNvPr id="2" name="螢幕錄影 2024-04-23 凌晨2.07.00.mov">
            <a:hlinkClick r:id="" action="ppaction://media"/>
            <a:extLst>
              <a:ext uri="{FF2B5EF4-FFF2-40B4-BE49-F238E27FC236}">
                <a16:creationId xmlns:a16="http://schemas.microsoft.com/office/drawing/2014/main" id="{127560BC-ED49-CA1F-AD0D-E31B1B6FFE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4695" y="1010720"/>
            <a:ext cx="7290303" cy="3926132"/>
          </a:xfrm>
          <a:prstGeom prst="rect">
            <a:avLst/>
          </a:prstGeom>
        </p:spPr>
      </p:pic>
    </p:spTree>
    <p:extLst>
      <p:ext uri="{BB962C8B-B14F-4D97-AF65-F5344CB8AC3E}">
        <p14:creationId xmlns:p14="http://schemas.microsoft.com/office/powerpoint/2010/main" val="218455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BBD3394-E7DC-4039-8472-EBD906E3F2BF}"/>
              </a:ext>
            </a:extLst>
          </p:cNvPr>
          <p:cNvSpPr>
            <a:spLocks noGrp="1"/>
          </p:cNvSpPr>
          <p:nvPr>
            <p:ph type="ctrTitle"/>
          </p:nvPr>
        </p:nvSpPr>
        <p:spPr>
          <a:xfrm>
            <a:off x="818207" y="1991850"/>
            <a:ext cx="7507585" cy="1159800"/>
          </a:xfrm>
        </p:spPr>
        <p:txBody>
          <a:bodyPr/>
          <a:lstStyle/>
          <a:p>
            <a:pPr lvl="0">
              <a:lnSpc>
                <a:spcPct val="130000"/>
              </a:lnSpc>
            </a:pPr>
            <a:r>
              <a:rPr lang="en-US" altLang="zh-TW" sz="3200" dirty="0">
                <a:latin typeface="Times New Roman" panose="02020603050405020304" pitchFamily="18" charset="0"/>
                <a:cs typeface="Times New Roman" panose="02020603050405020304" pitchFamily="18" charset="0"/>
              </a:rPr>
              <a:t>Summary</a:t>
            </a:r>
          </a:p>
        </p:txBody>
      </p:sp>
      <p:sp>
        <p:nvSpPr>
          <p:cNvPr id="4" name="投影片編號版面配置區 3">
            <a:extLst>
              <a:ext uri="{FF2B5EF4-FFF2-40B4-BE49-F238E27FC236}">
                <a16:creationId xmlns:a16="http://schemas.microsoft.com/office/drawing/2014/main" id="{58E218E1-08EA-4D62-868B-A4A221FB845E}"/>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25613033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D002D4E-0E63-4CC6-9142-42A5703881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5" name="標題 12">
            <a:extLst>
              <a:ext uri="{FF2B5EF4-FFF2-40B4-BE49-F238E27FC236}">
                <a16:creationId xmlns:a16="http://schemas.microsoft.com/office/drawing/2014/main" id="{477E29C6-818A-4440-B856-E146C2AE033D}"/>
              </a:ext>
            </a:extLst>
          </p:cNvPr>
          <p:cNvSpPr>
            <a:spLocks noGrp="1"/>
          </p:cNvSpPr>
          <p:nvPr>
            <p:ph type="title"/>
          </p:nvPr>
        </p:nvSpPr>
        <p:spPr>
          <a:xfrm>
            <a:off x="647605" y="308200"/>
            <a:ext cx="7571700" cy="702600"/>
          </a:xfrm>
        </p:spPr>
        <p:txBody>
          <a:bodyPr/>
          <a:lstStyle/>
          <a:p>
            <a:r>
              <a:rPr lang="en-US" altLang="zh-TW" sz="3600" dirty="0">
                <a:latin typeface="Times New Roman" panose="02020603050405020304" pitchFamily="18" charset="0"/>
                <a:cs typeface="Times New Roman" panose="02020603050405020304" pitchFamily="18" charset="0"/>
              </a:rPr>
              <a:t>Summary - Test</a:t>
            </a:r>
            <a:endParaRPr lang="zh-TW" altLang="en-US" sz="3400" dirty="0">
              <a:latin typeface="Times New Roman" panose="02020603050405020304" pitchFamily="18" charset="0"/>
              <a:cs typeface="Times New Roman" panose="02020603050405020304" pitchFamily="18" charset="0"/>
            </a:endParaRPr>
          </a:p>
        </p:txBody>
      </p:sp>
      <p:cxnSp>
        <p:nvCxnSpPr>
          <p:cNvPr id="6" name="直接连接符 23">
            <a:extLst>
              <a:ext uri="{FF2B5EF4-FFF2-40B4-BE49-F238E27FC236}">
                <a16:creationId xmlns:a16="http://schemas.microsoft.com/office/drawing/2014/main" id="{A23F9A04-BD72-4C6A-B561-30660D0736E6}"/>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78812815-8E28-413A-AA28-963CE1196869}"/>
              </a:ext>
            </a:extLst>
          </p:cNvPr>
          <p:cNvSpPr/>
          <p:nvPr/>
        </p:nvSpPr>
        <p:spPr>
          <a:xfrm>
            <a:off x="746667" y="1134517"/>
            <a:ext cx="8264710" cy="3831818"/>
          </a:xfrm>
          <a:prstGeom prst="rect">
            <a:avLst/>
          </a:prstGeom>
        </p:spPr>
        <p:txBody>
          <a:bodyPr wrap="square">
            <a:spAutoFit/>
          </a:bodyPr>
          <a:lstStyle/>
          <a:p>
            <a:pPr>
              <a:lnSpc>
                <a:spcPct val="150000"/>
              </a:lnSpc>
            </a:pPr>
            <a:r>
              <a:rPr lang="en" altLang="zh-TW" sz="1800" b="1"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Method: </a:t>
            </a:r>
            <a:r>
              <a:rPr lang="en-US" altLang="zh-TW" sz="1800" dirty="0">
                <a:latin typeface="Times New Roman" panose="02020603050405020304" pitchFamily="18" charset="0"/>
                <a:cs typeface="Times New Roman" panose="02020603050405020304" pitchFamily="18" charset="0"/>
              </a:rPr>
              <a:t>Coarse Bounding Cage Generation</a:t>
            </a:r>
            <a:endParaRPr lang="en" altLang="zh-TW" sz="1800" b="1"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pPr>
              <a:lnSpc>
                <a:spcPct val="150000"/>
              </a:lnSpc>
            </a:pPr>
            <a:r>
              <a:rPr lang="en" altLang="zh-TW" sz="1800" b="1"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Steps:</a:t>
            </a:r>
            <a:r>
              <a:rPr lang="en" altLang="zh-TW" sz="1800" b="1" dirty="0">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 </a:t>
            </a:r>
          </a:p>
          <a:p>
            <a:pPr marL="342900" indent="-342900">
              <a:lnSpc>
                <a:spcPct val="150000"/>
              </a:lnSpc>
              <a:buAutoNum type="arabicPeriod"/>
            </a:pPr>
            <a:r>
              <a:rPr lang="en" altLang="zh-TW" sz="1600" dirty="0">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Bounding Box Computed by PCA</a:t>
            </a:r>
          </a:p>
          <a:p>
            <a:pPr marL="342900" indent="-342900">
              <a:lnSpc>
                <a:spcPct val="150000"/>
              </a:lnSpc>
              <a:buAutoNum type="arabicPeriod"/>
            </a:pPr>
            <a:r>
              <a:rPr lang="en" altLang="zh-TW" sz="1600" dirty="0">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Voxelization</a:t>
            </a:r>
          </a:p>
          <a:p>
            <a:pPr marL="342900" indent="-342900">
              <a:lnSpc>
                <a:spcPct val="150000"/>
              </a:lnSpc>
              <a:buAutoNum type="arabicPeriod"/>
            </a:pPr>
            <a:r>
              <a:rPr lang="en" altLang="zh-TW" sz="1600" dirty="0">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Outer face extraction</a:t>
            </a:r>
          </a:p>
          <a:p>
            <a:pPr marL="342900" indent="-342900">
              <a:lnSpc>
                <a:spcPct val="150000"/>
              </a:lnSpc>
              <a:buAutoNum type="arabicPeriod"/>
            </a:pPr>
            <a:r>
              <a:rPr lang="en" altLang="zh-TW" sz="1600" dirty="0">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Optimization</a:t>
            </a:r>
            <a:endParaRPr lang="en" altLang="zh-TW" sz="160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pPr>
              <a:lnSpc>
                <a:spcPct val="150000"/>
              </a:lnSpc>
            </a:pPr>
            <a:r>
              <a:rPr lang="en" altLang="zh-TW" sz="1800" b="1"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Results:</a:t>
            </a:r>
          </a:p>
          <a:p>
            <a:pPr>
              <a:lnSpc>
                <a:spcPct val="150000"/>
              </a:lnSpc>
            </a:pPr>
            <a:r>
              <a:rPr lang="en" altLang="zh-TW" sz="1600" dirty="0">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rPr>
              <a:t>Deform the 3D face model in real-time</a:t>
            </a:r>
            <a:endParaRPr lang="en-US" altLang="zh-TW" sz="1600" dirty="0">
              <a:latin typeface="Times New Roman" panose="02020603050405020304" pitchFamily="18" charset="0"/>
              <a:ea typeface="Microsoft JhengHei" panose="020B0604030504040204" pitchFamily="34" charset="-120"/>
              <a:cs typeface="Times New Roman" panose="02020603050405020304" pitchFamily="18" charset="0"/>
            </a:endParaRPr>
          </a:p>
          <a:p>
            <a:pPr>
              <a:lnSpc>
                <a:spcPct val="150000"/>
              </a:lnSpc>
            </a:pPr>
            <a:endParaRPr lang="en-US" altLang="zh-TW" b="0" i="0" dirty="0">
              <a:effectLst/>
              <a:highlight>
                <a:srgbClr val="FFFFFF"/>
              </a:highlight>
              <a:latin typeface="Times New Roman" panose="02020603050405020304" pitchFamily="18" charset="0"/>
              <a:ea typeface="Microsoft JhengHei" panose="020B0604030504040204" pitchFamily="34" charset="-120"/>
              <a:cs typeface="Times New Roman" panose="02020603050405020304" pitchFamily="18" charset="0"/>
            </a:endParaRPr>
          </a:p>
          <a:p>
            <a:endParaRPr lang="en-US" altLang="zh-TW" sz="1800" dirty="0">
              <a:latin typeface="Times New Roman" panose="02020603050405020304" pitchFamily="18" charset="0"/>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6350896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BBD3394-E7DC-4039-8472-EBD906E3F2BF}"/>
              </a:ext>
            </a:extLst>
          </p:cNvPr>
          <p:cNvSpPr>
            <a:spLocks noGrp="1"/>
          </p:cNvSpPr>
          <p:nvPr>
            <p:ph type="ctrTitle"/>
          </p:nvPr>
        </p:nvSpPr>
        <p:spPr>
          <a:xfrm>
            <a:off x="818207" y="1991850"/>
            <a:ext cx="7507585" cy="1159800"/>
          </a:xfrm>
        </p:spPr>
        <p:txBody>
          <a:bodyPr/>
          <a:lstStyle/>
          <a:p>
            <a:pPr>
              <a:lnSpc>
                <a:spcPct val="150000"/>
              </a:lnSpc>
            </a:pPr>
            <a:r>
              <a:rPr lang="en-US" altLang="zh-TW" sz="3200" dirty="0">
                <a:latin typeface="Times New Roman" panose="02020603050405020304" pitchFamily="18" charset="0"/>
                <a:cs typeface="Times New Roman" panose="02020603050405020304" pitchFamily="18" charset="0"/>
              </a:rPr>
              <a:t>Introduction</a:t>
            </a:r>
          </a:p>
        </p:txBody>
      </p:sp>
      <p:sp>
        <p:nvSpPr>
          <p:cNvPr id="4" name="投影片編號版面配置區 3">
            <a:extLst>
              <a:ext uri="{FF2B5EF4-FFF2-40B4-BE49-F238E27FC236}">
                <a16:creationId xmlns:a16="http://schemas.microsoft.com/office/drawing/2014/main" id="{58E218E1-08EA-4D62-868B-A4A221FB845E}"/>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4071476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1461745" y="1709997"/>
            <a:ext cx="6220510" cy="1159800"/>
          </a:xfrm>
          <a:prstGeom prst="rect">
            <a:avLst/>
          </a:prstGeom>
        </p:spPr>
        <p:txBody>
          <a:bodyPr spcFirstLastPara="1" wrap="square" lIns="91425" tIns="91425" rIns="91425" bIns="91425" anchor="ctr" anchorCtr="0">
            <a:noAutofit/>
          </a:bodyPr>
          <a:lstStyle/>
          <a:p>
            <a:pPr lvl="0" algn="ctr"/>
            <a:r>
              <a:rPr lang="en-US" sz="5000" dirty="0">
                <a:latin typeface="Times New Roman" panose="02020603050405020304" pitchFamily="18" charset="0"/>
                <a:cs typeface="Times New Roman" panose="02020603050405020304" pitchFamily="18" charset="0"/>
              </a:rPr>
              <a:t>Thanks for Listening!</a:t>
            </a:r>
            <a:endParaRPr sz="5000"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2B65E60C-C523-4022-B45F-E4A13AF666C4}"/>
              </a:ext>
            </a:extLst>
          </p:cNvPr>
          <p:cNvSpPr/>
          <p:nvPr/>
        </p:nvSpPr>
        <p:spPr>
          <a:xfrm>
            <a:off x="1988872" y="3260322"/>
            <a:ext cx="5166256"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507169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D002D4E-0E63-4CC6-9142-42A5703881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5" name="標題 12">
            <a:extLst>
              <a:ext uri="{FF2B5EF4-FFF2-40B4-BE49-F238E27FC236}">
                <a16:creationId xmlns:a16="http://schemas.microsoft.com/office/drawing/2014/main" id="{477E29C6-818A-4440-B856-E146C2AE033D}"/>
              </a:ext>
            </a:extLst>
          </p:cNvPr>
          <p:cNvSpPr>
            <a:spLocks noGrp="1"/>
          </p:cNvSpPr>
          <p:nvPr>
            <p:ph type="title"/>
          </p:nvPr>
        </p:nvSpPr>
        <p:spPr>
          <a:xfrm>
            <a:off x="647605" y="308200"/>
            <a:ext cx="7571700" cy="702600"/>
          </a:xfrm>
        </p:spPr>
        <p:txBody>
          <a:bodyPr/>
          <a:lstStyle/>
          <a:p>
            <a:r>
              <a:rPr lang="en-US" altLang="zh-TW" sz="3400" dirty="0">
                <a:solidFill>
                  <a:srgbClr val="0091EA"/>
                </a:solidFill>
                <a:latin typeface="Times New Roman" panose="02020603050405020304" pitchFamily="18" charset="0"/>
                <a:cs typeface="Times New Roman" panose="02020603050405020304" pitchFamily="18" charset="0"/>
              </a:rPr>
              <a:t>A-TOP Health BIOTECH CO., LTD </a:t>
            </a:r>
            <a:endParaRPr lang="zh-TW" altLang="en-US" sz="3400" dirty="0">
              <a:latin typeface="Times New Roman" panose="02020603050405020304" pitchFamily="18" charset="0"/>
              <a:cs typeface="Times New Roman" panose="02020603050405020304" pitchFamily="18" charset="0"/>
            </a:endParaRPr>
          </a:p>
        </p:txBody>
      </p:sp>
      <p:cxnSp>
        <p:nvCxnSpPr>
          <p:cNvPr id="6" name="直接连接符 23">
            <a:extLst>
              <a:ext uri="{FF2B5EF4-FFF2-40B4-BE49-F238E27FC236}">
                <a16:creationId xmlns:a16="http://schemas.microsoft.com/office/drawing/2014/main" id="{A23F9A04-BD72-4C6A-B561-30660D0736E6}"/>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78812815-8E28-413A-AA28-963CE1196869}"/>
              </a:ext>
            </a:extLst>
          </p:cNvPr>
          <p:cNvSpPr/>
          <p:nvPr/>
        </p:nvSpPr>
        <p:spPr>
          <a:xfrm>
            <a:off x="746667" y="1134517"/>
            <a:ext cx="8264710" cy="1846659"/>
          </a:xfrm>
          <a:prstGeom prst="rect">
            <a:avLst/>
          </a:prstGeom>
        </p:spPr>
        <p:txBody>
          <a:bodyPr wrap="square">
            <a:spAutoFit/>
          </a:bodyPr>
          <a:lstStyle/>
          <a:p>
            <a:pPr marL="285750" indent="-285750">
              <a:lnSpc>
                <a:spcPct val="150000"/>
              </a:lnSpc>
              <a:buFont typeface="Arial" panose="020B0604020202020204" pitchFamily="34" charset="0"/>
              <a:buChar char="•"/>
            </a:pPr>
            <a:r>
              <a:rPr lang="zh-TW" altLang="en-US" sz="1800" b="0" i="0" dirty="0">
                <a:effectLst/>
                <a:highlight>
                  <a:srgbClr val="FFFFFF"/>
                </a:highlight>
                <a:latin typeface="Microsoft JhengHei" panose="020B0604030504040204" pitchFamily="34" charset="-120"/>
                <a:ea typeface="Microsoft JhengHei" panose="020B0604030504040204" pitchFamily="34" charset="-120"/>
              </a:rPr>
              <a:t>捷立康生物科技股份有限公司創立於</a:t>
            </a:r>
            <a:r>
              <a:rPr lang="en-US" altLang="zh-TW" sz="1800" b="0" i="0" dirty="0">
                <a:effectLst/>
                <a:highlight>
                  <a:srgbClr val="FFFFFF"/>
                </a:highlight>
                <a:latin typeface="Microsoft JhengHei" panose="020B0604030504040204" pitchFamily="34" charset="-120"/>
                <a:ea typeface="Microsoft JhengHei" panose="020B0604030504040204" pitchFamily="34" charset="-120"/>
              </a:rPr>
              <a:t> </a:t>
            </a:r>
            <a:r>
              <a:rPr lang="en-US" altLang="zh-TW" sz="1800" b="0" i="0" dirty="0">
                <a:solidFill>
                  <a:srgbClr val="FF0000"/>
                </a:solidFill>
                <a:effectLst/>
                <a:highlight>
                  <a:srgbClr val="FFFFFF"/>
                </a:highlight>
                <a:latin typeface="Microsoft JhengHei" panose="020B0604030504040204" pitchFamily="34" charset="-120"/>
                <a:ea typeface="Microsoft JhengHei" panose="020B0604030504040204" pitchFamily="34" charset="-120"/>
              </a:rPr>
              <a:t>2021</a:t>
            </a:r>
            <a:r>
              <a:rPr lang="en-US" altLang="zh-TW" sz="1800" b="0" i="0" dirty="0">
                <a:effectLst/>
                <a:highlight>
                  <a:srgbClr val="FFFFFF"/>
                </a:highlight>
                <a:latin typeface="Microsoft JhengHei" panose="020B0604030504040204" pitchFamily="34" charset="-120"/>
                <a:ea typeface="Microsoft JhengHei" panose="020B0604030504040204" pitchFamily="34" charset="-120"/>
              </a:rPr>
              <a:t> </a:t>
            </a:r>
            <a:r>
              <a:rPr lang="zh-TW" altLang="en-US" sz="1800" b="0" i="0" dirty="0">
                <a:effectLst/>
                <a:highlight>
                  <a:srgbClr val="FFFFFF"/>
                </a:highlight>
                <a:latin typeface="Microsoft JhengHei" panose="020B0604030504040204" pitchFamily="34" charset="-120"/>
                <a:ea typeface="Microsoft JhengHei" panose="020B0604030504040204" pitchFamily="34" charset="-120"/>
              </a:rPr>
              <a:t>年，公司位在內湖科技園區</a:t>
            </a:r>
            <a:endParaRPr lang="en-US" altLang="zh-TW" sz="1800" dirty="0">
              <a:highlight>
                <a:srgbClr val="FFFFFF"/>
              </a:highlight>
              <a:latin typeface="Microsoft JhengHei" panose="020B0604030504040204" pitchFamily="34" charset="-120"/>
              <a:ea typeface="Microsoft JhengHei" panose="020B0604030504040204" pitchFamily="34" charset="-120"/>
            </a:endParaRPr>
          </a:p>
          <a:p>
            <a:pPr marL="285750" indent="-285750">
              <a:lnSpc>
                <a:spcPct val="150000"/>
              </a:lnSpc>
              <a:buFont typeface="Arial" panose="020B0604020202020204" pitchFamily="34" charset="0"/>
              <a:buChar char="•"/>
            </a:pPr>
            <a:r>
              <a:rPr lang="zh-TW" altLang="en-US" sz="1800" dirty="0">
                <a:latin typeface="Microsoft JhengHei" panose="020B0604030504040204" pitchFamily="34" charset="-120"/>
                <a:ea typeface="Microsoft JhengHei" panose="020B0604030504040204" pitchFamily="34" charset="-120"/>
                <a:cs typeface="Times New Roman" panose="02020603050405020304" pitchFamily="18" charset="0"/>
              </a:rPr>
              <a:t>目前正在研發</a:t>
            </a:r>
            <a:r>
              <a:rPr lang="zh-TW" altLang="en-US" sz="18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拉皮線</a:t>
            </a:r>
            <a:r>
              <a:rPr lang="zh-TW" altLang="en-US" sz="1800" dirty="0">
                <a:latin typeface="Microsoft JhengHei" panose="020B0604030504040204" pitchFamily="34" charset="-120"/>
                <a:ea typeface="Microsoft JhengHei" panose="020B0604030504040204" pitchFamily="34" charset="-120"/>
                <a:cs typeface="Times New Roman" panose="02020603050405020304" pitchFamily="18" charset="0"/>
              </a:rPr>
              <a:t>，與</a:t>
            </a:r>
            <a:r>
              <a:rPr lang="zh-TW" altLang="en-US" sz="18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模擬拉皮效果的軟體技術</a:t>
            </a:r>
            <a:endParaRPr lang="en-US" altLang="zh-TW" sz="18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a:lnSpc>
                <a:spcPct val="150000"/>
              </a:lnSpc>
            </a:pP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a:p>
            <a:pPr>
              <a:lnSpc>
                <a:spcPct val="150000"/>
              </a:lnSpc>
            </a:pPr>
            <a:endParaRPr lang="en-US" altLang="zh-TW" b="0" i="0" dirty="0">
              <a:effectLst/>
              <a:highlight>
                <a:srgbClr val="FFFFFF"/>
              </a:highlight>
              <a:latin typeface="Microsoft JhengHei" panose="020B0604030504040204" pitchFamily="34" charset="-120"/>
              <a:ea typeface="Microsoft JhengHei" panose="020B0604030504040204" pitchFamily="34" charset="-120"/>
            </a:endParaRPr>
          </a:p>
          <a:p>
            <a:endParaRPr lang="en-US" altLang="zh-TW" sz="18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5243518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BBD3394-E7DC-4039-8472-EBD906E3F2BF}"/>
              </a:ext>
            </a:extLst>
          </p:cNvPr>
          <p:cNvSpPr>
            <a:spLocks noGrp="1"/>
          </p:cNvSpPr>
          <p:nvPr>
            <p:ph type="ctrTitle"/>
          </p:nvPr>
        </p:nvSpPr>
        <p:spPr>
          <a:xfrm>
            <a:off x="818207" y="1991850"/>
            <a:ext cx="7507585" cy="1159800"/>
          </a:xfrm>
        </p:spPr>
        <p:txBody>
          <a:bodyPr/>
          <a:lstStyle/>
          <a:p>
            <a:pPr lvl="0">
              <a:lnSpc>
                <a:spcPct val="130000"/>
              </a:lnSpc>
            </a:pPr>
            <a:r>
              <a:rPr lang="en-US" altLang="zh-TW" sz="3200" dirty="0">
                <a:latin typeface="Times New Roman" panose="02020603050405020304" pitchFamily="18" charset="0"/>
                <a:cs typeface="Times New Roman" panose="02020603050405020304" pitchFamily="18" charset="0"/>
              </a:rPr>
              <a:t>VECTRA 3D</a:t>
            </a:r>
          </a:p>
        </p:txBody>
      </p:sp>
      <p:sp>
        <p:nvSpPr>
          <p:cNvPr id="4" name="投影片編號版面配置區 3">
            <a:extLst>
              <a:ext uri="{FF2B5EF4-FFF2-40B4-BE49-F238E27FC236}">
                <a16:creationId xmlns:a16="http://schemas.microsoft.com/office/drawing/2014/main" id="{58E218E1-08EA-4D62-868B-A4A221FB845E}"/>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29943519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D002D4E-0E63-4CC6-9142-42A5703881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sp>
        <p:nvSpPr>
          <p:cNvPr id="5" name="標題 12">
            <a:extLst>
              <a:ext uri="{FF2B5EF4-FFF2-40B4-BE49-F238E27FC236}">
                <a16:creationId xmlns:a16="http://schemas.microsoft.com/office/drawing/2014/main" id="{477E29C6-818A-4440-B856-E146C2AE033D}"/>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VECTRA 3D</a:t>
            </a:r>
            <a:endParaRPr lang="zh-TW" altLang="en-US" sz="3400" dirty="0">
              <a:latin typeface="Times New Roman" panose="02020603050405020304" pitchFamily="18" charset="0"/>
              <a:cs typeface="Times New Roman" panose="02020603050405020304" pitchFamily="18" charset="0"/>
            </a:endParaRPr>
          </a:p>
        </p:txBody>
      </p:sp>
      <p:cxnSp>
        <p:nvCxnSpPr>
          <p:cNvPr id="6" name="直接连接符 23">
            <a:extLst>
              <a:ext uri="{FF2B5EF4-FFF2-40B4-BE49-F238E27FC236}">
                <a16:creationId xmlns:a16="http://schemas.microsoft.com/office/drawing/2014/main" id="{A23F9A04-BD72-4C6A-B561-30660D0736E6}"/>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11" name="內容版面配置區 2">
            <a:extLst>
              <a:ext uri="{FF2B5EF4-FFF2-40B4-BE49-F238E27FC236}">
                <a16:creationId xmlns:a16="http://schemas.microsoft.com/office/drawing/2014/main" id="{84F073F7-64BA-443E-971A-3723627909D0}"/>
              </a:ext>
            </a:extLst>
          </p:cNvPr>
          <p:cNvSpPr txBox="1">
            <a:spLocks/>
          </p:cNvSpPr>
          <p:nvPr/>
        </p:nvSpPr>
        <p:spPr>
          <a:xfrm>
            <a:off x="647605" y="1157968"/>
            <a:ext cx="8201120" cy="3433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TW"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2 systems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Capture System</a:t>
            </a:r>
          </a:p>
          <a:p>
            <a:pPr marL="1371600" marR="0" lvl="2"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pt-BR" altLang="zh-TW" sz="2000" b="0" i="0" u="none" strike="noStrike" kern="1200" cap="none" spc="0" normalizeH="0" baseline="0" noProof="0" dirty="0">
                <a:ln>
                  <a:noFill/>
                </a:ln>
                <a:solidFill>
                  <a:srgbClr val="FF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Vectra H2 3D</a:t>
            </a:r>
          </a:p>
          <a:p>
            <a:pPr marL="1371600" marR="0" lvl="2"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pt-BR" altLang="zh-TW"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Vectra M3 3D</a:t>
            </a:r>
          </a:p>
          <a:p>
            <a:pPr marL="1371600" marR="0" lvl="2"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pt-BR" altLang="zh-TW"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Vectra XT 3D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Software System </a:t>
            </a:r>
          </a:p>
          <a:p>
            <a:pPr marL="1371600" marR="0" lvl="2"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altLang="zh-TW" sz="2000" b="0" i="0" u="none" strike="noStrike" kern="1200" cap="none" spc="0" normalizeH="0" baseline="0" noProof="0" dirty="0">
                <a:ln>
                  <a:noFill/>
                </a:ln>
                <a:solidFill>
                  <a:srgbClr val="FF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Face Sculptor®</a:t>
            </a:r>
          </a:p>
          <a:p>
            <a:pPr marL="1371600" marR="0" lvl="2"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altLang="zh-TW"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Breast Sculptor®</a:t>
            </a:r>
          </a:p>
          <a:p>
            <a:pPr marL="1371600" marR="0" lvl="2"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altLang="zh-TW"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Body Sculptor®</a:t>
            </a:r>
            <a:endParaRPr kumimoji="0" lang="zh-TW"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156953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D002D4E-0E63-4CC6-9142-42A5703881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sp>
        <p:nvSpPr>
          <p:cNvPr id="5" name="標題 12">
            <a:extLst>
              <a:ext uri="{FF2B5EF4-FFF2-40B4-BE49-F238E27FC236}">
                <a16:creationId xmlns:a16="http://schemas.microsoft.com/office/drawing/2014/main" id="{477E29C6-818A-4440-B856-E146C2AE033D}"/>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Capture System:</a:t>
            </a:r>
            <a:r>
              <a:rPr lang="zh-TW" altLang="en-US" sz="3400" dirty="0">
                <a:latin typeface="Times New Roman" panose="02020603050405020304" pitchFamily="18" charset="0"/>
                <a:cs typeface="Times New Roman" panose="02020603050405020304" pitchFamily="18" charset="0"/>
              </a:rPr>
              <a:t> </a:t>
            </a:r>
            <a:r>
              <a:rPr lang="en-US" altLang="zh-TW" sz="3400" dirty="0">
                <a:latin typeface="Times New Roman" panose="02020603050405020304" pitchFamily="18" charset="0"/>
                <a:cs typeface="Times New Roman" panose="02020603050405020304" pitchFamily="18" charset="0"/>
              </a:rPr>
              <a:t>Vectra H2 3D</a:t>
            </a:r>
          </a:p>
        </p:txBody>
      </p:sp>
      <p:cxnSp>
        <p:nvCxnSpPr>
          <p:cNvPr id="6" name="直接连接符 23">
            <a:extLst>
              <a:ext uri="{FF2B5EF4-FFF2-40B4-BE49-F238E27FC236}">
                <a16:creationId xmlns:a16="http://schemas.microsoft.com/office/drawing/2014/main" id="{A23F9A04-BD72-4C6A-B561-30660D0736E6}"/>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sp>
        <p:nvSpPr>
          <p:cNvPr id="7" name="內容版面配置區 2">
            <a:extLst>
              <a:ext uri="{FF2B5EF4-FFF2-40B4-BE49-F238E27FC236}">
                <a16:creationId xmlns:a16="http://schemas.microsoft.com/office/drawing/2014/main" id="{1AC82BF8-82EA-4A93-98FB-0C2F312C138F}"/>
              </a:ext>
            </a:extLst>
          </p:cNvPr>
          <p:cNvSpPr txBox="1">
            <a:spLocks/>
          </p:cNvSpPr>
          <p:nvPr/>
        </p:nvSpPr>
        <p:spPr>
          <a:xfrm>
            <a:off x="481012" y="966380"/>
            <a:ext cx="8181975" cy="38689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r>
              <a:rPr lang="en-US" altLang="zh-TW" sz="2000" dirty="0">
                <a:latin typeface="Times New Roman" panose="02020603050405020304" pitchFamily="18" charset="0"/>
                <a:cs typeface="Times New Roman" panose="02020603050405020304" pitchFamily="18" charset="0"/>
              </a:rPr>
              <a:t>DEMO: </a:t>
            </a:r>
            <a:r>
              <a:rPr lang="en-US" altLang="zh-TW" sz="2000" dirty="0">
                <a:latin typeface="Times New Roman" panose="02020603050405020304" pitchFamily="18" charset="0"/>
                <a:cs typeface="Times New Roman" panose="02020603050405020304" pitchFamily="18" charset="0"/>
                <a:hlinkClick r:id="rId4"/>
              </a:rPr>
              <a:t>https://www.youtube.com/watch?v=hoZzH34nXoA</a:t>
            </a:r>
            <a:endParaRPr lang="en-US" altLang="zh-TW" sz="2000" dirty="0">
              <a:latin typeface="Times New Roman" panose="02020603050405020304" pitchFamily="18" charset="0"/>
              <a:cs typeface="Times New Roman" panose="02020603050405020304" pitchFamily="18" charset="0"/>
            </a:endParaRPr>
          </a:p>
          <a:p>
            <a:endParaRPr lang="zh-TW" altLang="en-US" sz="2000" dirty="0">
              <a:latin typeface="Times New Roman" panose="02020603050405020304" pitchFamily="18" charset="0"/>
              <a:cs typeface="Times New Roman" panose="02020603050405020304" pitchFamily="18" charset="0"/>
            </a:endParaRPr>
          </a:p>
        </p:txBody>
      </p:sp>
      <p:pic>
        <p:nvPicPr>
          <p:cNvPr id="9" name="H2-Promo">
            <a:hlinkClick r:id="" action="ppaction://media"/>
            <a:extLst>
              <a:ext uri="{FF2B5EF4-FFF2-40B4-BE49-F238E27FC236}">
                <a16:creationId xmlns:a16="http://schemas.microsoft.com/office/drawing/2014/main" id="{18E24515-EE98-4F52-9CF9-5EE9FD542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8026" y="2295525"/>
            <a:ext cx="3345058" cy="1881595"/>
          </a:xfrm>
          <a:prstGeom prst="rect">
            <a:avLst/>
          </a:prstGeom>
        </p:spPr>
      </p:pic>
      <p:sp>
        <p:nvSpPr>
          <p:cNvPr id="10" name="矩形 9">
            <a:extLst>
              <a:ext uri="{FF2B5EF4-FFF2-40B4-BE49-F238E27FC236}">
                <a16:creationId xmlns:a16="http://schemas.microsoft.com/office/drawing/2014/main" id="{A0499319-D4CF-4D2B-8DA4-82402D4C8FCF}"/>
              </a:ext>
            </a:extLst>
          </p:cNvPr>
          <p:cNvSpPr/>
          <p:nvPr/>
        </p:nvSpPr>
        <p:spPr>
          <a:xfrm>
            <a:off x="647605" y="1428330"/>
            <a:ext cx="5591270" cy="3635034"/>
          </a:xfrm>
          <a:prstGeom prst="rect">
            <a:avLst/>
          </a:prstGeom>
        </p:spPr>
        <p:txBody>
          <a:bodyPr wrap="square">
            <a:spAutoFit/>
          </a:bodyPr>
          <a:lstStyle/>
          <a:p>
            <a:pPr>
              <a:lnSpc>
                <a:spcPct val="135000"/>
              </a:lnSpc>
            </a:pPr>
            <a:r>
              <a:rPr lang="en-US" altLang="zh-TW" sz="1600" b="1" dirty="0">
                <a:latin typeface="Times New Roman" panose="02020603050405020304" pitchFamily="18" charset="0"/>
                <a:cs typeface="Times New Roman" panose="02020603050405020304" pitchFamily="18" charset="0"/>
              </a:rPr>
              <a:t>Capture system specifications</a:t>
            </a:r>
            <a:endParaRPr lang="en-US" altLang="zh-TW" sz="1600" b="0" i="0" dirty="0">
              <a:solidFill>
                <a:schemeClr val="tx1"/>
              </a:solidFill>
              <a:effectLst/>
              <a:latin typeface="Times New Roman" panose="02020603050405020304" pitchFamily="18" charset="0"/>
              <a:cs typeface="Times New Roman" panose="02020603050405020304" pitchFamily="18" charset="0"/>
            </a:endParaRPr>
          </a:p>
          <a:p>
            <a:pPr marL="285750"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Capture Volume</a:t>
            </a:r>
          </a:p>
          <a:p>
            <a:pPr marL="742950" lvl="1"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Face capture: 320mm (H) x 180mm (W) x 200mm (D)</a:t>
            </a:r>
          </a:p>
          <a:p>
            <a:pPr marL="742950" lvl="1"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Body capture: 700mm (H) x 410mm (W) x 400mm (D)</a:t>
            </a:r>
          </a:p>
          <a:p>
            <a:pPr marL="285750"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2.0 milliseconds capture time</a:t>
            </a:r>
          </a:p>
          <a:p>
            <a:pPr marL="285750" indent="-285750">
              <a:lnSpc>
                <a:spcPct val="135000"/>
              </a:lnSpc>
              <a:buFont typeface="Arial" panose="020B0604020202020204" pitchFamily="34" charset="0"/>
              <a:buChar char="•"/>
            </a:pPr>
            <a:r>
              <a:rPr lang="en-US" altLang="zh-TW" b="1" i="0" dirty="0">
                <a:solidFill>
                  <a:schemeClr val="tx1"/>
                </a:solidFill>
                <a:effectLst/>
                <a:latin typeface="Times New Roman" panose="02020603050405020304" pitchFamily="18" charset="0"/>
                <a:cs typeface="Times New Roman" panose="02020603050405020304" pitchFamily="18" charset="0"/>
              </a:rPr>
              <a:t>Stereo photogrammetry</a:t>
            </a:r>
            <a:r>
              <a:rPr lang="en-US" altLang="zh-TW" b="0" i="0" dirty="0">
                <a:solidFill>
                  <a:schemeClr val="tx1"/>
                </a:solidFill>
                <a:effectLst/>
                <a:latin typeface="Times New Roman" panose="02020603050405020304" pitchFamily="18" charset="0"/>
                <a:cs typeface="Times New Roman" panose="02020603050405020304" pitchFamily="18" charset="0"/>
              </a:rPr>
              <a:t> technology</a:t>
            </a:r>
          </a:p>
          <a:p>
            <a:pPr marL="285750"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3D Resolution (triangle edge length)</a:t>
            </a:r>
          </a:p>
          <a:p>
            <a:pPr marL="742950" lvl="1"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Face capture: 1.2mm</a:t>
            </a:r>
          </a:p>
          <a:p>
            <a:pPr marL="742950" lvl="1"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Body capture: 3.5mm</a:t>
            </a:r>
          </a:p>
          <a:p>
            <a:pPr marL="285750"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Multiple image stitching capability</a:t>
            </a:r>
          </a:p>
          <a:p>
            <a:pPr marL="285750" indent="-285750">
              <a:lnSpc>
                <a:spcPct val="135000"/>
              </a:lnSpc>
              <a:buFont typeface="Arial" panose="020B0604020202020204" pitchFamily="34" charset="0"/>
              <a:buChar char="•"/>
            </a:pPr>
            <a:r>
              <a:rPr lang="en-US" altLang="zh-TW" b="0" i="0" dirty="0">
                <a:solidFill>
                  <a:schemeClr val="tx1"/>
                </a:solidFill>
                <a:effectLst/>
                <a:latin typeface="Times New Roman" panose="02020603050405020304" pitchFamily="18" charset="0"/>
                <a:cs typeface="Times New Roman" panose="02020603050405020304" pitchFamily="18" charset="0"/>
              </a:rPr>
              <a:t>On-board modular, intelligent flash unit</a:t>
            </a:r>
          </a:p>
          <a:p>
            <a:pPr marL="285750" indent="-285750">
              <a:lnSpc>
                <a:spcPct val="135000"/>
              </a:lnSpc>
              <a:buFont typeface="Arial" panose="020B0604020202020204" pitchFamily="34" charset="0"/>
              <a:buChar char="•"/>
            </a:pPr>
            <a:r>
              <a:rPr lang="en-US" altLang="zh-TW" b="1" i="0" dirty="0">
                <a:solidFill>
                  <a:schemeClr val="tx1"/>
                </a:solidFill>
                <a:effectLst/>
                <a:latin typeface="Times New Roman" panose="02020603050405020304" pitchFamily="18" charset="0"/>
                <a:cs typeface="Times New Roman" panose="02020603050405020304" pitchFamily="18" charset="0"/>
              </a:rPr>
              <a:t>Dual Ranging lights</a:t>
            </a:r>
            <a:r>
              <a:rPr lang="en-US" altLang="zh-TW" b="0" i="0" dirty="0">
                <a:solidFill>
                  <a:schemeClr val="tx1"/>
                </a:solidFill>
                <a:effectLst/>
                <a:latin typeface="Times New Roman" panose="02020603050405020304" pitchFamily="18" charset="0"/>
                <a:cs typeface="Times New Roman" panose="02020603050405020304" pitchFamily="18" charset="0"/>
              </a:rPr>
              <a:t> for easy patient positioning (Face and Body)</a:t>
            </a:r>
          </a:p>
        </p:txBody>
      </p:sp>
      <p:sp>
        <p:nvSpPr>
          <p:cNvPr id="3" name="矩形 2">
            <a:extLst>
              <a:ext uri="{FF2B5EF4-FFF2-40B4-BE49-F238E27FC236}">
                <a16:creationId xmlns:a16="http://schemas.microsoft.com/office/drawing/2014/main" id="{3FDF7FEA-74F8-4810-9C3B-41C35DE190B7}"/>
              </a:ext>
            </a:extLst>
          </p:cNvPr>
          <p:cNvSpPr/>
          <p:nvPr/>
        </p:nvSpPr>
        <p:spPr>
          <a:xfrm>
            <a:off x="5881568" y="44845"/>
            <a:ext cx="3262432" cy="307777"/>
          </a:xfrm>
          <a:prstGeom prst="rect">
            <a:avLst/>
          </a:prstGeom>
        </p:spPr>
        <p:txBody>
          <a:bodyPr wrap="none">
            <a:spAutoFit/>
          </a:bodyPr>
          <a:lstStyle/>
          <a:p>
            <a:r>
              <a:rPr lang="en-US" altLang="zh-TW" dirty="0">
                <a:solidFill>
                  <a:schemeClr val="tx1"/>
                </a:solidFill>
                <a:latin typeface="Times New Roman" panose="02020603050405020304" pitchFamily="18" charset="0"/>
                <a:cs typeface="Times New Roman" panose="02020603050405020304" pitchFamily="18" charset="0"/>
              </a:rPr>
              <a:t>DSLR: Digital Single Lens Reflex Camera</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D4284F61-0E0A-47D8-BCC3-AAE7D54FD107}"/>
              </a:ext>
            </a:extLst>
          </p:cNvPr>
          <p:cNvSpPr/>
          <p:nvPr/>
        </p:nvSpPr>
        <p:spPr>
          <a:xfrm>
            <a:off x="6077023" y="4702724"/>
            <a:ext cx="2585964" cy="307777"/>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Face + Body 3D Imaging System</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0702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1AC82BF8-82EA-4A93-98FB-0C2F312C138F}"/>
              </a:ext>
            </a:extLst>
          </p:cNvPr>
          <p:cNvSpPr txBox="1">
            <a:spLocks/>
          </p:cNvSpPr>
          <p:nvPr/>
        </p:nvSpPr>
        <p:spPr>
          <a:xfrm>
            <a:off x="481012" y="966380"/>
            <a:ext cx="8181975" cy="38689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r>
              <a:rPr lang="en-US" altLang="zh-TW" sz="2000" dirty="0">
                <a:latin typeface="Times New Roman" panose="02020603050405020304" pitchFamily="18" charset="0"/>
                <a:cs typeface="Times New Roman" panose="02020603050405020304" pitchFamily="18" charset="0"/>
              </a:rPr>
              <a:t>DEMO: </a:t>
            </a:r>
            <a:r>
              <a:rPr lang="en-US" altLang="zh-TW" sz="2000" dirty="0">
                <a:latin typeface="Times New Roman" panose="02020603050405020304" pitchFamily="18" charset="0"/>
                <a:cs typeface="Times New Roman" panose="02020603050405020304" pitchFamily="18" charset="0"/>
                <a:hlinkClick r:id="rId4"/>
              </a:rPr>
              <a:t>https://www.youtube.com/watch?v=hoZzH34nXoA</a:t>
            </a:r>
            <a:endParaRPr lang="en-US" altLang="zh-TW" sz="2000" dirty="0">
              <a:latin typeface="Times New Roman" panose="02020603050405020304" pitchFamily="18" charset="0"/>
              <a:cs typeface="Times New Roman" panose="02020603050405020304" pitchFamily="18" charset="0"/>
            </a:endParaRPr>
          </a:p>
          <a:p>
            <a:endParaRPr lang="zh-TW" altLang="en-US" sz="20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650ECBE7-1A1F-43C8-92A2-C95162E33766}"/>
              </a:ext>
            </a:extLst>
          </p:cNvPr>
          <p:cNvSpPr/>
          <p:nvPr/>
        </p:nvSpPr>
        <p:spPr>
          <a:xfrm>
            <a:off x="647605" y="1428330"/>
            <a:ext cx="5591270" cy="3090461"/>
          </a:xfrm>
          <a:prstGeom prst="rect">
            <a:avLst/>
          </a:prstGeom>
        </p:spPr>
        <p:txBody>
          <a:bodyPr wrap="square">
            <a:spAutoFit/>
          </a:bodyPr>
          <a:lstStyle/>
          <a:p>
            <a:pPr>
              <a:lnSpc>
                <a:spcPct val="135000"/>
              </a:lnSpc>
            </a:pPr>
            <a:r>
              <a:rPr lang="en-US" altLang="zh-TW" sz="1600" b="1" dirty="0">
                <a:latin typeface="Times New Roman" panose="02020603050405020304" pitchFamily="18" charset="0"/>
                <a:cs typeface="Times New Roman" panose="02020603050405020304" pitchFamily="18" charset="0"/>
              </a:rPr>
              <a:t>Software:</a:t>
            </a:r>
          </a:p>
          <a:p>
            <a:pPr marL="285750" indent="-285750">
              <a:lnSpc>
                <a:spcPct val="135000"/>
              </a:lnSpc>
              <a:buFont typeface="Arial" panose="020B0604020202020204" pitchFamily="34" charset="0"/>
              <a:buChar char="•"/>
            </a:pPr>
            <a:r>
              <a:rPr lang="en-US" altLang="zh-TW" sz="1600" dirty="0">
                <a:solidFill>
                  <a:schemeClr val="tx1"/>
                </a:solidFill>
                <a:latin typeface="Times New Roman" panose="02020603050405020304" pitchFamily="18" charset="0"/>
                <a:cs typeface="Times New Roman" panose="02020603050405020304" pitchFamily="18" charset="0"/>
              </a:rPr>
              <a:t>VECTRA Capture Module</a:t>
            </a:r>
          </a:p>
          <a:p>
            <a:pPr marL="285750" indent="-285750">
              <a:lnSpc>
                <a:spcPct val="135000"/>
              </a:lnSpc>
              <a:buFont typeface="Arial" panose="020B0604020202020204" pitchFamily="34" charset="0"/>
              <a:buChar char="•"/>
            </a:pPr>
            <a:r>
              <a:rPr lang="en-US" altLang="zh-TW" sz="1600" dirty="0">
                <a:solidFill>
                  <a:schemeClr val="tx1"/>
                </a:solidFill>
                <a:latin typeface="Times New Roman" panose="02020603050405020304" pitchFamily="18" charset="0"/>
                <a:cs typeface="Times New Roman" panose="02020603050405020304" pitchFamily="18" charset="0"/>
              </a:rPr>
              <a:t>VECTRA Analysis Module</a:t>
            </a:r>
          </a:p>
          <a:p>
            <a:pPr marL="285750" indent="-285750">
              <a:lnSpc>
                <a:spcPct val="135000"/>
              </a:lnSpc>
              <a:buFont typeface="Arial" panose="020B0604020202020204" pitchFamily="34" charset="0"/>
              <a:buChar char="•"/>
            </a:pPr>
            <a:r>
              <a:rPr lang="en-US" altLang="zh-TW" sz="1600" dirty="0">
                <a:solidFill>
                  <a:schemeClr val="tx1"/>
                </a:solidFill>
                <a:latin typeface="Times New Roman" panose="02020603050405020304" pitchFamily="18" charset="0"/>
                <a:cs typeface="Times New Roman" panose="02020603050405020304" pitchFamily="18" charset="0"/>
              </a:rPr>
              <a:t>Mirror</a:t>
            </a:r>
            <a:r>
              <a:rPr lang="en-US" altLang="zh-TW" sz="1600" baseline="30000" dirty="0">
                <a:solidFill>
                  <a:schemeClr val="tx1"/>
                </a:solidFill>
                <a:latin typeface="Times New Roman" panose="02020603050405020304" pitchFamily="18" charset="0"/>
                <a:cs typeface="Times New Roman" panose="02020603050405020304" pitchFamily="18" charset="0"/>
              </a:rPr>
              <a:t>®</a:t>
            </a:r>
            <a:r>
              <a:rPr lang="en-US" altLang="zh-TW" sz="1600" dirty="0">
                <a:solidFill>
                  <a:schemeClr val="tx1"/>
                </a:solidFill>
                <a:latin typeface="Times New Roman" panose="02020603050405020304" pitchFamily="18" charset="0"/>
                <a:cs typeface="Times New Roman" panose="02020603050405020304" pitchFamily="18" charset="0"/>
              </a:rPr>
              <a:t> </a:t>
            </a:r>
            <a:r>
              <a:rPr lang="en-US" altLang="zh-TW" sz="1600" dirty="0" err="1">
                <a:solidFill>
                  <a:schemeClr val="tx1"/>
                </a:solidFill>
                <a:latin typeface="Times New Roman" panose="02020603050405020304" pitchFamily="18" charset="0"/>
                <a:cs typeface="Times New Roman" panose="02020603050405020304" pitchFamily="18" charset="0"/>
              </a:rPr>
              <a:t>PhotoFile</a:t>
            </a:r>
            <a:r>
              <a:rPr lang="en-US" altLang="zh-TW" sz="1600" baseline="30000" dirty="0">
                <a:solidFill>
                  <a:schemeClr val="tx1"/>
                </a:solidFill>
                <a:latin typeface="Times New Roman" panose="02020603050405020304" pitchFamily="18" charset="0"/>
                <a:cs typeface="Times New Roman" panose="02020603050405020304" pitchFamily="18" charset="0"/>
              </a:rPr>
              <a:t>®</a:t>
            </a:r>
          </a:p>
          <a:p>
            <a:pPr marL="285750" indent="-285750">
              <a:lnSpc>
                <a:spcPct val="135000"/>
              </a:lnSpc>
              <a:buFont typeface="Arial" panose="020B0604020202020204" pitchFamily="34" charset="0"/>
              <a:buChar char="•"/>
            </a:pPr>
            <a:r>
              <a:rPr lang="en-US" altLang="zh-TW" sz="1600" dirty="0">
                <a:solidFill>
                  <a:schemeClr val="tx1"/>
                </a:solidFill>
                <a:latin typeface="Times New Roman" panose="02020603050405020304" pitchFamily="18" charset="0"/>
                <a:cs typeface="Times New Roman" panose="02020603050405020304" pitchFamily="18" charset="0"/>
              </a:rPr>
              <a:t>Mirror</a:t>
            </a:r>
            <a:r>
              <a:rPr lang="en-US" altLang="zh-TW" sz="1600" baseline="30000" dirty="0">
                <a:solidFill>
                  <a:schemeClr val="tx1"/>
                </a:solidFill>
                <a:latin typeface="Times New Roman" panose="02020603050405020304" pitchFamily="18" charset="0"/>
                <a:cs typeface="Times New Roman" panose="02020603050405020304" pitchFamily="18" charset="0"/>
              </a:rPr>
              <a:t>®</a:t>
            </a:r>
            <a:r>
              <a:rPr lang="en-US" altLang="zh-TW" sz="1600" dirty="0">
                <a:solidFill>
                  <a:schemeClr val="tx1"/>
                </a:solidFill>
                <a:latin typeface="Times New Roman" panose="02020603050405020304" pitchFamily="18" charset="0"/>
                <a:cs typeface="Times New Roman" panose="02020603050405020304" pitchFamily="18" charset="0"/>
              </a:rPr>
              <a:t> </a:t>
            </a:r>
            <a:r>
              <a:rPr lang="en-US" altLang="zh-TW" sz="1600" dirty="0" err="1">
                <a:solidFill>
                  <a:schemeClr val="tx1"/>
                </a:solidFill>
                <a:latin typeface="Times New Roman" panose="02020603050405020304" pitchFamily="18" charset="0"/>
                <a:cs typeface="Times New Roman" panose="02020603050405020304" pitchFamily="18" charset="0"/>
              </a:rPr>
              <a:t>PhotoTools</a:t>
            </a:r>
            <a:endParaRPr lang="en-US" altLang="zh-TW" sz="1600" dirty="0">
              <a:solidFill>
                <a:schemeClr val="tx1"/>
              </a:solidFill>
              <a:latin typeface="Times New Roman" panose="02020603050405020304" pitchFamily="18" charset="0"/>
              <a:cs typeface="Times New Roman" panose="02020603050405020304" pitchFamily="18" charset="0"/>
            </a:endParaRPr>
          </a:p>
          <a:p>
            <a:pPr marL="285750" indent="-285750">
              <a:lnSpc>
                <a:spcPct val="135000"/>
              </a:lnSpc>
              <a:buFont typeface="Arial" panose="020B0604020202020204" pitchFamily="34" charset="0"/>
              <a:buChar char="•"/>
            </a:pPr>
            <a:r>
              <a:rPr lang="en-US" altLang="zh-TW" sz="1600" b="1" dirty="0">
                <a:solidFill>
                  <a:schemeClr val="tx1"/>
                </a:solidFill>
                <a:latin typeface="Times New Roman" panose="02020603050405020304" pitchFamily="18" charset="0"/>
                <a:cs typeface="Times New Roman" panose="02020603050405020304" pitchFamily="18" charset="0"/>
              </a:rPr>
              <a:t>Face Sculptor</a:t>
            </a:r>
            <a:r>
              <a:rPr lang="en-US" altLang="zh-TW" sz="1600" b="1" baseline="30000" dirty="0">
                <a:solidFill>
                  <a:schemeClr val="tx1"/>
                </a:solidFill>
                <a:latin typeface="Times New Roman" panose="02020603050405020304" pitchFamily="18" charset="0"/>
                <a:cs typeface="Times New Roman" panose="02020603050405020304" pitchFamily="18" charset="0"/>
              </a:rPr>
              <a:t>®</a:t>
            </a:r>
            <a:r>
              <a:rPr lang="en-US" altLang="zh-TW" sz="1600" b="1" dirty="0">
                <a:solidFill>
                  <a:schemeClr val="tx1"/>
                </a:solidFill>
                <a:latin typeface="Times New Roman" panose="02020603050405020304" pitchFamily="18" charset="0"/>
                <a:cs typeface="Times New Roman" panose="02020603050405020304" pitchFamily="18" charset="0"/>
              </a:rPr>
              <a:t> (optional)</a:t>
            </a:r>
          </a:p>
          <a:p>
            <a:pPr marL="285750" indent="-285750">
              <a:lnSpc>
                <a:spcPct val="135000"/>
              </a:lnSpc>
              <a:buFont typeface="Arial" panose="020B0604020202020204" pitchFamily="34" charset="0"/>
              <a:buChar char="•"/>
            </a:pPr>
            <a:r>
              <a:rPr lang="en-US" altLang="zh-TW" sz="1600" b="1" dirty="0">
                <a:solidFill>
                  <a:schemeClr val="tx1"/>
                </a:solidFill>
                <a:latin typeface="Times New Roman" panose="02020603050405020304" pitchFamily="18" charset="0"/>
                <a:cs typeface="Times New Roman" panose="02020603050405020304" pitchFamily="18" charset="0"/>
              </a:rPr>
              <a:t>Skin Analysis Sculptor (optional)</a:t>
            </a:r>
          </a:p>
          <a:p>
            <a:pPr marL="285750" indent="-285750">
              <a:lnSpc>
                <a:spcPct val="135000"/>
              </a:lnSpc>
              <a:buFont typeface="Arial" panose="020B0604020202020204" pitchFamily="34" charset="0"/>
              <a:buChar char="•"/>
            </a:pPr>
            <a:r>
              <a:rPr lang="en-US" altLang="zh-TW" sz="1600" b="1" dirty="0">
                <a:solidFill>
                  <a:schemeClr val="tx1"/>
                </a:solidFill>
                <a:latin typeface="Times New Roman" panose="02020603050405020304" pitchFamily="18" charset="0"/>
                <a:cs typeface="Times New Roman" panose="02020603050405020304" pitchFamily="18" charset="0"/>
              </a:rPr>
              <a:t>Breast Sculptor</a:t>
            </a:r>
            <a:r>
              <a:rPr lang="en-US" altLang="zh-TW" sz="1600" b="1" baseline="30000" dirty="0">
                <a:solidFill>
                  <a:schemeClr val="tx1"/>
                </a:solidFill>
                <a:latin typeface="Times New Roman" panose="02020603050405020304" pitchFamily="18" charset="0"/>
                <a:cs typeface="Times New Roman" panose="02020603050405020304" pitchFamily="18" charset="0"/>
              </a:rPr>
              <a:t>®</a:t>
            </a:r>
            <a:r>
              <a:rPr lang="en-US" altLang="zh-TW" sz="1600" b="1" dirty="0">
                <a:solidFill>
                  <a:schemeClr val="tx1"/>
                </a:solidFill>
                <a:latin typeface="Times New Roman" panose="02020603050405020304" pitchFamily="18" charset="0"/>
                <a:cs typeface="Times New Roman" panose="02020603050405020304" pitchFamily="18" charset="0"/>
              </a:rPr>
              <a:t> (optional)</a:t>
            </a:r>
          </a:p>
          <a:p>
            <a:pPr marL="285750" indent="-285750">
              <a:lnSpc>
                <a:spcPct val="135000"/>
              </a:lnSpc>
              <a:buFont typeface="Arial" panose="020B0604020202020204" pitchFamily="34" charset="0"/>
              <a:buChar char="•"/>
            </a:pPr>
            <a:r>
              <a:rPr lang="en-US" altLang="zh-TW" sz="1600" b="1" dirty="0">
                <a:solidFill>
                  <a:schemeClr val="tx1"/>
                </a:solidFill>
                <a:latin typeface="Times New Roman" panose="02020603050405020304" pitchFamily="18" charset="0"/>
                <a:cs typeface="Times New Roman" panose="02020603050405020304" pitchFamily="18" charset="0"/>
              </a:rPr>
              <a:t>Body Sculptor</a:t>
            </a:r>
            <a:r>
              <a:rPr lang="en-US" altLang="zh-TW" sz="1600" b="1" baseline="30000" dirty="0">
                <a:solidFill>
                  <a:schemeClr val="tx1"/>
                </a:solidFill>
                <a:latin typeface="Times New Roman" panose="02020603050405020304" pitchFamily="18" charset="0"/>
                <a:cs typeface="Times New Roman" panose="02020603050405020304" pitchFamily="18" charset="0"/>
              </a:rPr>
              <a:t>®</a:t>
            </a:r>
            <a:r>
              <a:rPr lang="en-US" altLang="zh-TW" sz="1600" b="1" dirty="0">
                <a:solidFill>
                  <a:schemeClr val="tx1"/>
                </a:solidFill>
                <a:latin typeface="Times New Roman" panose="02020603050405020304" pitchFamily="18" charset="0"/>
                <a:cs typeface="Times New Roman" panose="02020603050405020304" pitchFamily="18" charset="0"/>
              </a:rPr>
              <a:t> (optional)</a:t>
            </a:r>
          </a:p>
        </p:txBody>
      </p:sp>
      <p:sp>
        <p:nvSpPr>
          <p:cNvPr id="4" name="投影片編號版面配置區 3">
            <a:extLst>
              <a:ext uri="{FF2B5EF4-FFF2-40B4-BE49-F238E27FC236}">
                <a16:creationId xmlns:a16="http://schemas.microsoft.com/office/drawing/2014/main" id="{2D002D4E-0E63-4CC6-9142-42A5703881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dirty="0"/>
          </a:p>
        </p:txBody>
      </p:sp>
      <p:sp>
        <p:nvSpPr>
          <p:cNvPr id="5" name="標題 12">
            <a:extLst>
              <a:ext uri="{FF2B5EF4-FFF2-40B4-BE49-F238E27FC236}">
                <a16:creationId xmlns:a16="http://schemas.microsoft.com/office/drawing/2014/main" id="{477E29C6-818A-4440-B856-E146C2AE033D}"/>
              </a:ext>
            </a:extLst>
          </p:cNvPr>
          <p:cNvSpPr>
            <a:spLocks noGrp="1"/>
          </p:cNvSpPr>
          <p:nvPr>
            <p:ph type="title"/>
          </p:nvPr>
        </p:nvSpPr>
        <p:spPr>
          <a:xfrm>
            <a:off x="647605" y="308200"/>
            <a:ext cx="7571700" cy="702600"/>
          </a:xfrm>
        </p:spPr>
        <p:txBody>
          <a:bodyPr/>
          <a:lstStyle/>
          <a:p>
            <a:r>
              <a:rPr lang="en-US" altLang="zh-TW" sz="3400" dirty="0">
                <a:latin typeface="Times New Roman" panose="02020603050405020304" pitchFamily="18" charset="0"/>
                <a:cs typeface="Times New Roman" panose="02020603050405020304" pitchFamily="18" charset="0"/>
              </a:rPr>
              <a:t>Capture System:</a:t>
            </a:r>
            <a:r>
              <a:rPr lang="zh-TW" altLang="en-US" sz="3400" dirty="0">
                <a:latin typeface="Times New Roman" panose="02020603050405020304" pitchFamily="18" charset="0"/>
                <a:cs typeface="Times New Roman" panose="02020603050405020304" pitchFamily="18" charset="0"/>
              </a:rPr>
              <a:t> </a:t>
            </a:r>
            <a:r>
              <a:rPr lang="en-US" altLang="zh-TW" sz="3400" dirty="0">
                <a:latin typeface="Times New Roman" panose="02020603050405020304" pitchFamily="18" charset="0"/>
                <a:cs typeface="Times New Roman" panose="02020603050405020304" pitchFamily="18" charset="0"/>
              </a:rPr>
              <a:t>Vectra H2 3D</a:t>
            </a:r>
          </a:p>
        </p:txBody>
      </p:sp>
      <p:cxnSp>
        <p:nvCxnSpPr>
          <p:cNvPr id="6" name="直接连接符 23">
            <a:extLst>
              <a:ext uri="{FF2B5EF4-FFF2-40B4-BE49-F238E27FC236}">
                <a16:creationId xmlns:a16="http://schemas.microsoft.com/office/drawing/2014/main" id="{A23F9A04-BD72-4C6A-B561-30660D0736E6}"/>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pic>
        <p:nvPicPr>
          <p:cNvPr id="9" name="H2-Promo">
            <a:hlinkClick r:id="" action="ppaction://media"/>
            <a:extLst>
              <a:ext uri="{FF2B5EF4-FFF2-40B4-BE49-F238E27FC236}">
                <a16:creationId xmlns:a16="http://schemas.microsoft.com/office/drawing/2014/main" id="{18E24515-EE98-4F52-9CF9-5EE9FD542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8026" y="2295525"/>
            <a:ext cx="3345058" cy="1881595"/>
          </a:xfrm>
          <a:prstGeom prst="rect">
            <a:avLst/>
          </a:prstGeom>
        </p:spPr>
      </p:pic>
      <p:sp>
        <p:nvSpPr>
          <p:cNvPr id="3" name="矩形 2">
            <a:extLst>
              <a:ext uri="{FF2B5EF4-FFF2-40B4-BE49-F238E27FC236}">
                <a16:creationId xmlns:a16="http://schemas.microsoft.com/office/drawing/2014/main" id="{3FDF7FEA-74F8-4810-9C3B-41C35DE190B7}"/>
              </a:ext>
            </a:extLst>
          </p:cNvPr>
          <p:cNvSpPr/>
          <p:nvPr/>
        </p:nvSpPr>
        <p:spPr>
          <a:xfrm>
            <a:off x="5881568" y="44845"/>
            <a:ext cx="3262432" cy="307777"/>
          </a:xfrm>
          <a:prstGeom prst="rect">
            <a:avLst/>
          </a:prstGeom>
        </p:spPr>
        <p:txBody>
          <a:bodyPr wrap="none">
            <a:spAutoFit/>
          </a:bodyPr>
          <a:lstStyle/>
          <a:p>
            <a:r>
              <a:rPr lang="en-US" altLang="zh-TW" dirty="0">
                <a:solidFill>
                  <a:schemeClr val="tx1"/>
                </a:solidFill>
                <a:latin typeface="Times New Roman" panose="02020603050405020304" pitchFamily="18" charset="0"/>
                <a:cs typeface="Times New Roman" panose="02020603050405020304" pitchFamily="18" charset="0"/>
              </a:rPr>
              <a:t>DSLR: Digital Single Lens Reflex Camera</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D3029B53-E93C-4AB4-A2B9-8F4B62C9344C}"/>
              </a:ext>
            </a:extLst>
          </p:cNvPr>
          <p:cNvSpPr/>
          <p:nvPr/>
        </p:nvSpPr>
        <p:spPr>
          <a:xfrm>
            <a:off x="848579" y="4527523"/>
            <a:ext cx="2585964" cy="307777"/>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Face + Body 3D Imaging System</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91964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2">
            <a:extLst>
              <a:ext uri="{FF2B5EF4-FFF2-40B4-BE49-F238E27FC236}">
                <a16:creationId xmlns:a16="http://schemas.microsoft.com/office/drawing/2014/main" id="{B8D53682-BF3A-4840-B43A-7CACFC3910E0}"/>
              </a:ext>
            </a:extLst>
          </p:cNvPr>
          <p:cNvSpPr txBox="1">
            <a:spLocks/>
          </p:cNvSpPr>
          <p:nvPr/>
        </p:nvSpPr>
        <p:spPr>
          <a:xfrm>
            <a:off x="647605" y="308200"/>
            <a:ext cx="7571700" cy="70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r>
              <a:rPr lang="en-US" altLang="zh-TW" sz="3400" dirty="0">
                <a:latin typeface="Times New Roman" panose="02020603050405020304" pitchFamily="18" charset="0"/>
                <a:cs typeface="Times New Roman" panose="02020603050405020304" pitchFamily="18" charset="0"/>
              </a:rPr>
              <a:t>Software System: Face Sculptor</a:t>
            </a:r>
            <a:r>
              <a:rPr lang="en-US" altLang="zh-TW" sz="3400" baseline="30000" dirty="0">
                <a:latin typeface="Times New Roman" panose="02020603050405020304" pitchFamily="18" charset="0"/>
                <a:cs typeface="Times New Roman" panose="02020603050405020304" pitchFamily="18" charset="0"/>
              </a:rPr>
              <a:t>®</a:t>
            </a:r>
            <a:endParaRPr lang="zh-TW" altLang="en-US" sz="3400" baseline="30000" dirty="0">
              <a:latin typeface="Times New Roman" panose="02020603050405020304" pitchFamily="18" charset="0"/>
              <a:cs typeface="Times New Roman" panose="02020603050405020304" pitchFamily="18" charset="0"/>
            </a:endParaRPr>
          </a:p>
        </p:txBody>
      </p:sp>
      <p:cxnSp>
        <p:nvCxnSpPr>
          <p:cNvPr id="13" name="直接连接符 23">
            <a:extLst>
              <a:ext uri="{FF2B5EF4-FFF2-40B4-BE49-F238E27FC236}">
                <a16:creationId xmlns:a16="http://schemas.microsoft.com/office/drawing/2014/main" id="{5BA8E4DF-FBF4-4C56-AD6F-3FD85CCE07E9}"/>
              </a:ext>
            </a:extLst>
          </p:cNvPr>
          <p:cNvCxnSpPr>
            <a:cxnSpLocks/>
          </p:cNvCxnSpPr>
          <p:nvPr/>
        </p:nvCxnSpPr>
        <p:spPr>
          <a:xfrm>
            <a:off x="848579" y="966377"/>
            <a:ext cx="709987" cy="0"/>
          </a:xfrm>
          <a:prstGeom prst="line">
            <a:avLst/>
          </a:prstGeom>
          <a:ln w="28575" cap="rnd">
            <a:solidFill>
              <a:schemeClr val="accent6">
                <a:lumMod val="50000"/>
              </a:schemeClr>
            </a:solidFill>
            <a:round/>
          </a:ln>
        </p:spPr>
        <p:style>
          <a:lnRef idx="1">
            <a:schemeClr val="accent1"/>
          </a:lnRef>
          <a:fillRef idx="0">
            <a:schemeClr val="accent1"/>
          </a:fillRef>
          <a:effectRef idx="0">
            <a:schemeClr val="accent1"/>
          </a:effectRef>
          <a:fontRef idx="minor">
            <a:schemeClr val="tx1"/>
          </a:fontRef>
        </p:style>
      </p:cxnSp>
      <p:pic>
        <p:nvPicPr>
          <p:cNvPr id="1026" name="Picture 2" descr="3D skin analysis">
            <a:extLst>
              <a:ext uri="{FF2B5EF4-FFF2-40B4-BE49-F238E27FC236}">
                <a16:creationId xmlns:a16="http://schemas.microsoft.com/office/drawing/2014/main" id="{1EB62079-3F5B-42B7-8B73-2826AACA8A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3995" y="1306116"/>
            <a:ext cx="17859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tomated measurements,">
            <a:extLst>
              <a:ext uri="{FF2B5EF4-FFF2-40B4-BE49-F238E27FC236}">
                <a16:creationId xmlns:a16="http://schemas.microsoft.com/office/drawing/2014/main" id="{2E9DF677-DA0F-4F45-80FF-2348ACDCE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517" y="1306116"/>
            <a:ext cx="17859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ay mode">
            <a:extLst>
              <a:ext uri="{FF2B5EF4-FFF2-40B4-BE49-F238E27FC236}">
                <a16:creationId xmlns:a16="http://schemas.microsoft.com/office/drawing/2014/main" id="{1B23FF4B-532B-40FF-9487-6BF1E0442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590" y="1306116"/>
            <a:ext cx="17859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BX® technology">
            <a:extLst>
              <a:ext uri="{FF2B5EF4-FFF2-40B4-BE49-F238E27FC236}">
                <a16:creationId xmlns:a16="http://schemas.microsoft.com/office/drawing/2014/main" id="{18C4F578-65EC-4AF1-836B-1D5F78A7E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5663" y="1306116"/>
            <a:ext cx="17859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imulate realistic 3D results">
            <a:extLst>
              <a:ext uri="{FF2B5EF4-FFF2-40B4-BE49-F238E27FC236}">
                <a16:creationId xmlns:a16="http://schemas.microsoft.com/office/drawing/2014/main" id="{2BA40AED-B9B1-45EA-A808-675077E33C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995" y="3212485"/>
            <a:ext cx="17859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ntouring">
            <a:extLst>
              <a:ext uri="{FF2B5EF4-FFF2-40B4-BE49-F238E27FC236}">
                <a16:creationId xmlns:a16="http://schemas.microsoft.com/office/drawing/2014/main" id="{0AF4136C-A869-4777-B010-951309F10D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7517" y="3212485"/>
            <a:ext cx="17859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Volume difference">
            <a:extLst>
              <a:ext uri="{FF2B5EF4-FFF2-40B4-BE49-F238E27FC236}">
                <a16:creationId xmlns:a16="http://schemas.microsoft.com/office/drawing/2014/main" id="{39E72E8F-6F56-499C-A7AA-1060E4103C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1590" y="3212485"/>
            <a:ext cx="17859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mplementary procedures">
            <a:extLst>
              <a:ext uri="{FF2B5EF4-FFF2-40B4-BE49-F238E27FC236}">
                <a16:creationId xmlns:a16="http://schemas.microsoft.com/office/drawing/2014/main" id="{62B4FA68-6CFD-45A8-8C94-396016CDF1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5663" y="3212485"/>
            <a:ext cx="1785938" cy="1214438"/>
          </a:xfrm>
          <a:prstGeom prst="rect">
            <a:avLst/>
          </a:prstGeom>
          <a:noFill/>
          <a:extLst>
            <a:ext uri="{909E8E84-426E-40DD-AFC4-6F175D3DCCD1}">
              <a14:hiddenFill xmlns:a14="http://schemas.microsoft.com/office/drawing/2010/main">
                <a:solidFill>
                  <a:srgbClr val="FFFFFF"/>
                </a:solidFill>
              </a14:hiddenFill>
            </a:ext>
          </a:extLst>
        </p:spPr>
      </p:pic>
      <p:sp>
        <p:nvSpPr>
          <p:cNvPr id="16" name="投影片編號版面配置區 3">
            <a:extLst>
              <a:ext uri="{FF2B5EF4-FFF2-40B4-BE49-F238E27FC236}">
                <a16:creationId xmlns:a16="http://schemas.microsoft.com/office/drawing/2014/main" id="{E769885F-F396-47BF-B27E-BE158C3511D5}"/>
              </a:ext>
            </a:extLst>
          </p:cNvPr>
          <p:cNvSpPr>
            <a:spLocks noGrp="1"/>
          </p:cNvSpPr>
          <p:nvPr>
            <p:ph type="sldNum" idx="12"/>
          </p:nvPr>
        </p:nvSpPr>
        <p:spPr>
          <a:xfrm>
            <a:off x="8404384" y="4749851"/>
            <a:ext cx="548700" cy="393600"/>
          </a:xfrm>
        </p:spPr>
        <p:txBody>
          <a:bodyPr/>
          <a:lstStyle/>
          <a:p>
            <a:pPr marL="0" lvl="0" indent="0" algn="r" rtl="0">
              <a:spcBef>
                <a:spcPts val="0"/>
              </a:spcBef>
              <a:spcAft>
                <a:spcPts val="0"/>
              </a:spcAft>
              <a:buNone/>
            </a:pPr>
            <a:fld id="{00000000-1234-1234-1234-123412341234}" type="slidenum">
              <a:rPr lang="en" smtClean="0"/>
              <a:t>9</a:t>
            </a:fld>
            <a:endParaRPr lang="en" dirty="0"/>
          </a:p>
        </p:txBody>
      </p:sp>
      <p:sp>
        <p:nvSpPr>
          <p:cNvPr id="6" name="矩形 5">
            <a:extLst>
              <a:ext uri="{FF2B5EF4-FFF2-40B4-BE49-F238E27FC236}">
                <a16:creationId xmlns:a16="http://schemas.microsoft.com/office/drawing/2014/main" id="{7BB0CBC7-D1BD-454F-8202-D112EACD9F63}"/>
              </a:ext>
            </a:extLst>
          </p:cNvPr>
          <p:cNvSpPr/>
          <p:nvPr/>
        </p:nvSpPr>
        <p:spPr>
          <a:xfrm>
            <a:off x="733824" y="2508093"/>
            <a:ext cx="1576072" cy="307777"/>
          </a:xfrm>
          <a:prstGeom prst="rect">
            <a:avLst/>
          </a:prstGeom>
        </p:spPr>
        <p:txBody>
          <a:bodyPr wrap="none">
            <a:spAutoFit/>
          </a:bodyPr>
          <a:lstStyle/>
          <a:p>
            <a:r>
              <a:rPr lang="en-US" altLang="zh-TW" b="1" dirty="0">
                <a:solidFill>
                  <a:srgbClr val="0053A0"/>
                </a:solidFill>
                <a:latin typeface="Arial" panose="020B0604020202020204" pitchFamily="34" charset="0"/>
                <a:ea typeface="新細明體" panose="02020500000000000000" pitchFamily="18" charset="-120"/>
              </a:rPr>
              <a:t>3D skin analysis</a:t>
            </a:r>
            <a:endParaRPr lang="zh-TW" altLang="en-US" dirty="0"/>
          </a:p>
        </p:txBody>
      </p:sp>
      <p:sp>
        <p:nvSpPr>
          <p:cNvPr id="7" name="矩形 6">
            <a:extLst>
              <a:ext uri="{FF2B5EF4-FFF2-40B4-BE49-F238E27FC236}">
                <a16:creationId xmlns:a16="http://schemas.microsoft.com/office/drawing/2014/main" id="{1AD8E180-E2C2-467D-BAD4-ED9344A77B0B}"/>
              </a:ext>
            </a:extLst>
          </p:cNvPr>
          <p:cNvSpPr/>
          <p:nvPr/>
        </p:nvSpPr>
        <p:spPr>
          <a:xfrm>
            <a:off x="2323646" y="2520554"/>
            <a:ext cx="2433680" cy="307777"/>
          </a:xfrm>
          <a:prstGeom prst="rect">
            <a:avLst/>
          </a:prstGeom>
        </p:spPr>
        <p:txBody>
          <a:bodyPr wrap="none">
            <a:spAutoFit/>
          </a:bodyPr>
          <a:lstStyle/>
          <a:p>
            <a:r>
              <a:rPr lang="en-US" altLang="zh-TW" b="1" dirty="0">
                <a:solidFill>
                  <a:srgbClr val="FF0000"/>
                </a:solidFill>
                <a:latin typeface="Arial" panose="020B0604020202020204" pitchFamily="34" charset="0"/>
                <a:ea typeface="新細明體" panose="02020500000000000000" pitchFamily="18" charset="-120"/>
              </a:rPr>
              <a:t>Automated measurements</a:t>
            </a:r>
            <a:endParaRPr lang="zh-TW" altLang="en-US" dirty="0">
              <a:solidFill>
                <a:srgbClr val="FF0000"/>
              </a:solidFill>
            </a:endParaRPr>
          </a:p>
        </p:txBody>
      </p:sp>
      <p:sp>
        <p:nvSpPr>
          <p:cNvPr id="8" name="矩形 7">
            <a:extLst>
              <a:ext uri="{FF2B5EF4-FFF2-40B4-BE49-F238E27FC236}">
                <a16:creationId xmlns:a16="http://schemas.microsoft.com/office/drawing/2014/main" id="{F1E187D5-D478-4754-82AC-0A689FBC2227}"/>
              </a:ext>
            </a:extLst>
          </p:cNvPr>
          <p:cNvSpPr/>
          <p:nvPr/>
        </p:nvSpPr>
        <p:spPr>
          <a:xfrm>
            <a:off x="5051927" y="2517024"/>
            <a:ext cx="1120820" cy="307777"/>
          </a:xfrm>
          <a:prstGeom prst="rect">
            <a:avLst/>
          </a:prstGeom>
        </p:spPr>
        <p:txBody>
          <a:bodyPr wrap="none">
            <a:spAutoFit/>
          </a:bodyPr>
          <a:lstStyle/>
          <a:p>
            <a:r>
              <a:rPr lang="en-US" altLang="zh-TW" b="1" dirty="0">
                <a:solidFill>
                  <a:srgbClr val="0053A0"/>
                </a:solidFill>
                <a:latin typeface="Arial" panose="020B0604020202020204" pitchFamily="34" charset="0"/>
                <a:ea typeface="新細明體" panose="02020500000000000000" pitchFamily="18" charset="-120"/>
              </a:rPr>
              <a:t>Gray mode</a:t>
            </a:r>
            <a:endParaRPr lang="zh-TW" altLang="en-US" dirty="0"/>
          </a:p>
        </p:txBody>
      </p:sp>
      <p:sp>
        <p:nvSpPr>
          <p:cNvPr id="9" name="矩形 8">
            <a:extLst>
              <a:ext uri="{FF2B5EF4-FFF2-40B4-BE49-F238E27FC236}">
                <a16:creationId xmlns:a16="http://schemas.microsoft.com/office/drawing/2014/main" id="{7084435C-A4AD-4E5C-8B1D-AF4EEAAF2A45}"/>
              </a:ext>
            </a:extLst>
          </p:cNvPr>
          <p:cNvSpPr/>
          <p:nvPr/>
        </p:nvSpPr>
        <p:spPr>
          <a:xfrm>
            <a:off x="6810501" y="2520554"/>
            <a:ext cx="1699504" cy="307777"/>
          </a:xfrm>
          <a:prstGeom prst="rect">
            <a:avLst/>
          </a:prstGeom>
        </p:spPr>
        <p:txBody>
          <a:bodyPr wrap="none">
            <a:spAutoFit/>
          </a:bodyPr>
          <a:lstStyle/>
          <a:p>
            <a:r>
              <a:rPr lang="en-US" altLang="zh-TW" b="1" dirty="0">
                <a:solidFill>
                  <a:srgbClr val="0053A0"/>
                </a:solidFill>
                <a:latin typeface="Arial" panose="020B0604020202020204" pitchFamily="34" charset="0"/>
                <a:ea typeface="新細明體" panose="02020500000000000000" pitchFamily="18" charset="-120"/>
              </a:rPr>
              <a:t>RBX</a:t>
            </a:r>
            <a:r>
              <a:rPr lang="en-US" altLang="zh-TW" b="1" baseline="30000" dirty="0">
                <a:solidFill>
                  <a:srgbClr val="0053A0"/>
                </a:solidFill>
                <a:latin typeface="Arial" panose="020B0604020202020204" pitchFamily="34" charset="0"/>
                <a:ea typeface="新細明體" panose="02020500000000000000" pitchFamily="18" charset="-120"/>
              </a:rPr>
              <a:t>®</a:t>
            </a:r>
            <a:r>
              <a:rPr lang="en-US" altLang="zh-TW" b="1" dirty="0">
                <a:solidFill>
                  <a:srgbClr val="0053A0"/>
                </a:solidFill>
                <a:latin typeface="Arial" panose="020B0604020202020204" pitchFamily="34" charset="0"/>
                <a:ea typeface="新細明體" panose="02020500000000000000" pitchFamily="18" charset="-120"/>
              </a:rPr>
              <a:t> technology</a:t>
            </a:r>
            <a:endParaRPr lang="zh-TW" altLang="en-US" dirty="0"/>
          </a:p>
        </p:txBody>
      </p:sp>
      <p:sp>
        <p:nvSpPr>
          <p:cNvPr id="10" name="矩形 9">
            <a:extLst>
              <a:ext uri="{FF2B5EF4-FFF2-40B4-BE49-F238E27FC236}">
                <a16:creationId xmlns:a16="http://schemas.microsoft.com/office/drawing/2014/main" id="{D1E5CD1A-9ABF-4D5A-B520-C4507750571E}"/>
              </a:ext>
            </a:extLst>
          </p:cNvPr>
          <p:cNvSpPr/>
          <p:nvPr/>
        </p:nvSpPr>
        <p:spPr>
          <a:xfrm>
            <a:off x="235290" y="4442074"/>
            <a:ext cx="2573140" cy="307777"/>
          </a:xfrm>
          <a:prstGeom prst="rect">
            <a:avLst/>
          </a:prstGeom>
        </p:spPr>
        <p:txBody>
          <a:bodyPr wrap="none">
            <a:spAutoFit/>
          </a:bodyPr>
          <a:lstStyle/>
          <a:p>
            <a:r>
              <a:rPr lang="en-US" altLang="zh-TW" b="1" dirty="0">
                <a:solidFill>
                  <a:srgbClr val="0053A0"/>
                </a:solidFill>
                <a:latin typeface="Arial" panose="020B0604020202020204" pitchFamily="34" charset="0"/>
                <a:ea typeface="新細明體" panose="02020500000000000000" pitchFamily="18" charset="-120"/>
              </a:rPr>
              <a:t>Simulate realistic 3D results</a:t>
            </a:r>
            <a:endParaRPr lang="zh-TW" altLang="en-US" dirty="0"/>
          </a:p>
        </p:txBody>
      </p:sp>
      <p:sp>
        <p:nvSpPr>
          <p:cNvPr id="11" name="矩形 10">
            <a:extLst>
              <a:ext uri="{FF2B5EF4-FFF2-40B4-BE49-F238E27FC236}">
                <a16:creationId xmlns:a16="http://schemas.microsoft.com/office/drawing/2014/main" id="{8992BD2F-F408-445B-8ABE-FABB20DA4BF6}"/>
              </a:ext>
            </a:extLst>
          </p:cNvPr>
          <p:cNvSpPr/>
          <p:nvPr/>
        </p:nvSpPr>
        <p:spPr>
          <a:xfrm>
            <a:off x="2966450" y="4423799"/>
            <a:ext cx="1148071" cy="307777"/>
          </a:xfrm>
          <a:prstGeom prst="rect">
            <a:avLst/>
          </a:prstGeom>
        </p:spPr>
        <p:txBody>
          <a:bodyPr wrap="none">
            <a:spAutoFit/>
          </a:bodyPr>
          <a:lstStyle/>
          <a:p>
            <a:r>
              <a:rPr lang="en-US" altLang="zh-TW" b="1" dirty="0">
                <a:solidFill>
                  <a:srgbClr val="0053A0"/>
                </a:solidFill>
                <a:latin typeface="Arial" panose="020B0604020202020204" pitchFamily="34" charset="0"/>
                <a:ea typeface="新細明體" panose="02020500000000000000" pitchFamily="18" charset="-120"/>
              </a:rPr>
              <a:t>Contouring</a:t>
            </a:r>
            <a:endParaRPr lang="zh-TW" altLang="en-US" dirty="0"/>
          </a:p>
        </p:txBody>
      </p:sp>
      <p:sp>
        <p:nvSpPr>
          <p:cNvPr id="14" name="矩形 13">
            <a:extLst>
              <a:ext uri="{FF2B5EF4-FFF2-40B4-BE49-F238E27FC236}">
                <a16:creationId xmlns:a16="http://schemas.microsoft.com/office/drawing/2014/main" id="{71C91878-92F4-47BF-AD58-FA6063DDE5F4}"/>
              </a:ext>
            </a:extLst>
          </p:cNvPr>
          <p:cNvSpPr/>
          <p:nvPr/>
        </p:nvSpPr>
        <p:spPr>
          <a:xfrm>
            <a:off x="4711688" y="4442074"/>
            <a:ext cx="1736373" cy="307777"/>
          </a:xfrm>
          <a:prstGeom prst="rect">
            <a:avLst/>
          </a:prstGeom>
        </p:spPr>
        <p:txBody>
          <a:bodyPr wrap="none">
            <a:spAutoFit/>
          </a:bodyPr>
          <a:lstStyle/>
          <a:p>
            <a:r>
              <a:rPr lang="en-US" altLang="zh-TW" b="1" dirty="0">
                <a:solidFill>
                  <a:srgbClr val="0053A0"/>
                </a:solidFill>
                <a:latin typeface="Arial" panose="020B0604020202020204" pitchFamily="34" charset="0"/>
                <a:ea typeface="新細明體" panose="02020500000000000000" pitchFamily="18" charset="-120"/>
              </a:rPr>
              <a:t>Volume difference</a:t>
            </a:r>
            <a:endParaRPr lang="zh-TW" altLang="en-US" dirty="0"/>
          </a:p>
        </p:txBody>
      </p:sp>
      <p:sp>
        <p:nvSpPr>
          <p:cNvPr id="15" name="矩形 14">
            <a:extLst>
              <a:ext uri="{FF2B5EF4-FFF2-40B4-BE49-F238E27FC236}">
                <a16:creationId xmlns:a16="http://schemas.microsoft.com/office/drawing/2014/main" id="{11F482A9-7521-4119-A300-1F50F31690B0}"/>
              </a:ext>
            </a:extLst>
          </p:cNvPr>
          <p:cNvSpPr/>
          <p:nvPr/>
        </p:nvSpPr>
        <p:spPr>
          <a:xfrm>
            <a:off x="6353645" y="4442074"/>
            <a:ext cx="2613216" cy="307777"/>
          </a:xfrm>
          <a:prstGeom prst="rect">
            <a:avLst/>
          </a:prstGeom>
        </p:spPr>
        <p:txBody>
          <a:bodyPr wrap="none">
            <a:spAutoFit/>
          </a:bodyPr>
          <a:lstStyle/>
          <a:p>
            <a:r>
              <a:rPr lang="en-US" altLang="zh-TW" b="1" dirty="0">
                <a:solidFill>
                  <a:srgbClr val="FF0000"/>
                </a:solidFill>
                <a:latin typeface="Arial" panose="020B0604020202020204" pitchFamily="34" charset="0"/>
                <a:ea typeface="新細明體" panose="02020500000000000000" pitchFamily="18" charset="-120"/>
              </a:rPr>
              <a:t>Complementary procedures</a:t>
            </a:r>
            <a:r>
              <a:rPr lang="en-US" altLang="zh-TW" dirty="0">
                <a:solidFill>
                  <a:srgbClr val="FF0000"/>
                </a:solidFill>
                <a:latin typeface="Arial" panose="020B0604020202020204" pitchFamily="34" charset="0"/>
                <a:ea typeface="新細明體" panose="02020500000000000000" pitchFamily="18" charset="-120"/>
              </a:rPr>
              <a:t> </a:t>
            </a:r>
            <a:endParaRPr lang="zh-TW" altLang="en-US" dirty="0">
              <a:solidFill>
                <a:srgbClr val="FF0000"/>
              </a:solidFill>
            </a:endParaRPr>
          </a:p>
        </p:txBody>
      </p:sp>
    </p:spTree>
    <p:extLst>
      <p:ext uri="{BB962C8B-B14F-4D97-AF65-F5344CB8AC3E}">
        <p14:creationId xmlns:p14="http://schemas.microsoft.com/office/powerpoint/2010/main" val="3625421636"/>
      </p:ext>
    </p:extLst>
  </p:cSld>
  <p:clrMapOvr>
    <a:masterClrMapping/>
  </p:clrMapOvr>
</p:sld>
</file>

<file path=ppt/theme/theme1.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10810</TotalTime>
  <Words>2518</Words>
  <Application>Microsoft Macintosh PowerPoint</Application>
  <PresentationFormat>如螢幕大小 (16:9)</PresentationFormat>
  <Paragraphs>285</Paragraphs>
  <Slides>30</Slides>
  <Notes>16</Notes>
  <HiddenSlides>0</HiddenSlides>
  <MMClips>7</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30</vt:i4>
      </vt:variant>
    </vt:vector>
  </HeadingPairs>
  <TitlesOfParts>
    <vt:vector size="38" baseType="lpstr">
      <vt:lpstr>Arial</vt:lpstr>
      <vt:lpstr>Times New Roman</vt:lpstr>
      <vt:lpstr>Microsoft JhengHei</vt:lpstr>
      <vt:lpstr>Source Sans Pro</vt:lpstr>
      <vt:lpstr>Roboto Slab</vt:lpstr>
      <vt:lpstr>Calibri</vt:lpstr>
      <vt:lpstr>Cambria Math</vt:lpstr>
      <vt:lpstr>Cordelia template</vt:lpstr>
      <vt:lpstr>3D Face Model for Surgical Simulation and Visualization </vt:lpstr>
      <vt:lpstr>Outline </vt:lpstr>
      <vt:lpstr>Introduction</vt:lpstr>
      <vt:lpstr>A-TOP Health BIOTECH CO., LTD </vt:lpstr>
      <vt:lpstr>VECTRA 3D</vt:lpstr>
      <vt:lpstr>VECTRA 3D</vt:lpstr>
      <vt:lpstr>Capture System: Vectra H2 3D</vt:lpstr>
      <vt:lpstr>Capture System: Vectra H2 3D</vt:lpstr>
      <vt:lpstr>PowerPoint 簡報</vt:lpstr>
      <vt:lpstr>Crisalix</vt:lpstr>
      <vt:lpstr>PowerPoint 簡報</vt:lpstr>
      <vt:lpstr>PowerPoint 簡報</vt:lpstr>
      <vt:lpstr>Requirements of A-TOP Health</vt:lpstr>
      <vt:lpstr>Methods: Coarse Bounding Cages Algorithm</vt:lpstr>
      <vt:lpstr>1. Preliminaries</vt:lpstr>
      <vt:lpstr>1. Preliminaries</vt:lpstr>
      <vt:lpstr>2. Coarse Bounding Cage Generation</vt:lpstr>
      <vt:lpstr>2. Coarse Bounding Cage Generation</vt:lpstr>
      <vt:lpstr>2. Coarse Bounding Cage Generation</vt:lpstr>
      <vt:lpstr>2. Coarse Bounding Cage Generation</vt:lpstr>
      <vt:lpstr>2. Coarse Bounding Cage Generation</vt:lpstr>
      <vt:lpstr>2. Coarse Bounding Cage Generation</vt:lpstr>
      <vt:lpstr>2. Coarse Bounding Cage Generation</vt:lpstr>
      <vt:lpstr>2. Coarse Bounding Cage Generation</vt:lpstr>
      <vt:lpstr>2. Coarse Bounding Cage Generation</vt:lpstr>
      <vt:lpstr>Result</vt:lpstr>
      <vt:lpstr>Result</vt:lpstr>
      <vt:lpstr>Summary</vt:lpstr>
      <vt:lpstr>Summary - Test</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USER</dc:creator>
  <cp:lastModifiedBy>鄒雨笙</cp:lastModifiedBy>
  <cp:revision>862</cp:revision>
  <dcterms:modified xsi:type="dcterms:W3CDTF">2024-04-22T18:09:57Z</dcterms:modified>
</cp:coreProperties>
</file>